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04" r:id="rId2"/>
    <p:sldId id="272" r:id="rId3"/>
    <p:sldId id="274" r:id="rId4"/>
    <p:sldId id="273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05" r:id="rId34"/>
  </p:sldIdLst>
  <p:sldSz cx="9144000" cy="6858000" type="screen4x3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29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17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98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AB231-F30A-49D8-A7D5-9D6B243F0283}" type="datetimeFigureOut">
              <a:rPr lang="fr-FR" smtClean="0"/>
              <a:t>23/05/2013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50FA52-DD87-4101-A1F4-7E01C3FE44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86902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4778C-530A-4FE4-A480-B1293A84DDC8}" type="datetimeFigureOut">
              <a:rPr lang="fr-FR" smtClean="0"/>
              <a:t>23/05/2013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40EAFF-91B4-4158-8AB0-CA73AF3118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6180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5004048" y="2130425"/>
            <a:ext cx="3454152" cy="1470025"/>
          </a:xfrm>
        </p:spPr>
        <p:txBody>
          <a:bodyPr/>
          <a:lstStyle>
            <a:lvl1pPr>
              <a:defRPr>
                <a:latin typeface="Berlin Sans FB Demi" pitchFamily="34" charset="0"/>
              </a:defRPr>
            </a:lvl1pPr>
          </a:lstStyle>
          <a:p>
            <a:r>
              <a:rPr lang="fr-FR" dirty="0" smtClean="0"/>
              <a:t>Point Hebdo</a:t>
            </a:r>
            <a:br>
              <a:rPr lang="fr-FR" dirty="0" smtClean="0"/>
            </a:br>
            <a:r>
              <a:rPr lang="fr-FR" dirty="0" smtClean="0"/>
              <a:t>11/04/2013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FDB1-A646-4868-8B7A-E2B24EC0C81E}" type="datetimeFigureOut">
              <a:rPr lang="fr-FR" smtClean="0"/>
              <a:t>23/05/2013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B425-E4C5-48E0-92DE-3C0829EA964B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CCA9C7"/>
              </a:clrFrom>
              <a:clrTo>
                <a:srgbClr val="CCA9C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440159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7272"/>
            <a:ext cx="9144000" cy="91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664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FDB1-A646-4868-8B7A-E2B24EC0C81E}" type="datetimeFigureOut">
              <a:rPr lang="fr-FR" smtClean="0"/>
              <a:t>23/05/2013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B425-E4C5-48E0-92DE-3C0829EA96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365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FDB1-A646-4868-8B7A-E2B24EC0C81E}" type="datetimeFigureOut">
              <a:rPr lang="fr-FR" smtClean="0"/>
              <a:t>23/05/2013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B425-E4C5-48E0-92DE-3C0829EA96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2825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051720" y="274638"/>
            <a:ext cx="6635080" cy="1143000"/>
          </a:xfrm>
        </p:spPr>
        <p:txBody>
          <a:bodyPr/>
          <a:lstStyle>
            <a:lvl1pPr>
              <a:defRPr>
                <a:latin typeface="Berlin Sans FB Demi" pitchFamily="34" charset="0"/>
              </a:defRPr>
            </a:lvl1pPr>
          </a:lstStyle>
          <a:p>
            <a:r>
              <a:rPr lang="fr-FR" dirty="0" smtClean="0"/>
              <a:t>	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>
            <a:lvl1pPr>
              <a:defRPr>
                <a:latin typeface="+mn-lt"/>
                <a:cs typeface="Arial" pitchFamily="34" charset="0"/>
              </a:defRPr>
            </a:lvl1pPr>
            <a:lvl2pPr marL="742950" indent="-285750">
              <a:buFont typeface="Wingdings" pitchFamily="2" charset="2"/>
              <a:buChar char="§"/>
              <a:defRPr>
                <a:latin typeface="+mn-lt"/>
                <a:cs typeface="Arial" pitchFamily="34" charset="0"/>
              </a:defRPr>
            </a:lvl2pPr>
            <a:lvl3pPr marL="1143000" indent="-228600">
              <a:buFont typeface="Wingdings" pitchFamily="2" charset="2"/>
              <a:buChar char="ü"/>
              <a:defRPr>
                <a:latin typeface="+mn-lt"/>
                <a:cs typeface="Arial" pitchFamily="34" charset="0"/>
              </a:defRPr>
            </a:lvl3pPr>
            <a:lvl4pPr>
              <a:defRPr>
                <a:latin typeface="+mn-lt"/>
                <a:cs typeface="Arial" pitchFamily="34" charset="0"/>
              </a:defRPr>
            </a:lvl4pPr>
            <a:lvl5pP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FDB1-A646-4868-8B7A-E2B24EC0C81E}" type="datetimeFigureOut">
              <a:rPr lang="fr-FR" smtClean="0"/>
              <a:t>23/05/2013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B425-E4C5-48E0-92DE-3C0829EA964B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CCA9C7"/>
              </a:clrFrom>
              <a:clrTo>
                <a:srgbClr val="CCA9C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2088232" cy="1844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7272"/>
            <a:ext cx="9144000" cy="91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919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FDB1-A646-4868-8B7A-E2B24EC0C81E}" type="datetimeFigureOut">
              <a:rPr lang="fr-FR" smtClean="0"/>
              <a:t>23/05/2013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B425-E4C5-48E0-92DE-3C0829EA96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1768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FDB1-A646-4868-8B7A-E2B24EC0C81E}" type="datetimeFigureOut">
              <a:rPr lang="fr-FR" smtClean="0"/>
              <a:t>23/05/2013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B425-E4C5-48E0-92DE-3C0829EA96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2038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FDB1-A646-4868-8B7A-E2B24EC0C81E}" type="datetimeFigureOut">
              <a:rPr lang="fr-FR" smtClean="0"/>
              <a:t>23/05/2013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B425-E4C5-48E0-92DE-3C0829EA96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8627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FDB1-A646-4868-8B7A-E2B24EC0C81E}" type="datetimeFigureOut">
              <a:rPr lang="fr-FR" smtClean="0"/>
              <a:t>23/05/2013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B425-E4C5-48E0-92DE-3C0829EA96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4153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FDB1-A646-4868-8B7A-E2B24EC0C81E}" type="datetimeFigureOut">
              <a:rPr lang="fr-FR" smtClean="0"/>
              <a:t>23/05/2013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B425-E4C5-48E0-92DE-3C0829EA96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7898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FDB1-A646-4868-8B7A-E2B24EC0C81E}" type="datetimeFigureOut">
              <a:rPr lang="fr-FR" smtClean="0"/>
              <a:t>23/05/2013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B425-E4C5-48E0-92DE-3C0829EA96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9757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FDB1-A646-4868-8B7A-E2B24EC0C81E}" type="datetimeFigureOut">
              <a:rPr lang="fr-FR" smtClean="0"/>
              <a:t>23/05/2013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B425-E4C5-48E0-92DE-3C0829EA96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1051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3FDB1-A646-4868-8B7A-E2B24EC0C81E}" type="datetimeFigureOut">
              <a:rPr lang="fr-FR" smtClean="0"/>
              <a:t>23/05/2013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CB425-E4C5-48E0-92DE-3C0829EA96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94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reditmutuel.fr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832" y="332656"/>
            <a:ext cx="6225504" cy="528541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7272"/>
            <a:ext cx="9144000" cy="91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47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07504" y="1844824"/>
            <a:ext cx="892899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fr-FR" sz="2600" b="1" dirty="0" smtClean="0"/>
              <a:t>2325 lots pour une valeur prix public de plus de 170 000 € ! </a:t>
            </a:r>
          </a:p>
          <a:p>
            <a:r>
              <a:rPr lang="fr-FR" sz="2400" b="1" dirty="0" smtClean="0"/>
              <a:t>          	</a:t>
            </a:r>
            <a:r>
              <a:rPr lang="fr-FR" sz="2400" dirty="0" smtClean="0"/>
              <a:t>4 Citroën C1</a:t>
            </a:r>
          </a:p>
          <a:p>
            <a:r>
              <a:rPr lang="fr-FR" sz="2400" dirty="0"/>
              <a:t>	</a:t>
            </a:r>
            <a:r>
              <a:rPr lang="fr-FR" sz="2400" dirty="0" smtClean="0"/>
              <a:t>8 voyages aux Baléares pour 2 personnes tout compris</a:t>
            </a:r>
          </a:p>
          <a:p>
            <a:r>
              <a:rPr lang="fr-FR" sz="2400" dirty="0"/>
              <a:t>	</a:t>
            </a:r>
            <a:r>
              <a:rPr lang="fr-FR" sz="2400" dirty="0" smtClean="0"/>
              <a:t>138 coffrets « Iles précieuses en Morbihan »</a:t>
            </a:r>
          </a:p>
          <a:p>
            <a:r>
              <a:rPr lang="fr-FR" sz="2400" dirty="0"/>
              <a:t>	</a:t>
            </a:r>
            <a:r>
              <a:rPr lang="fr-FR" sz="2400" dirty="0" smtClean="0"/>
              <a:t>175 appareils photos Samsung</a:t>
            </a:r>
          </a:p>
          <a:p>
            <a:r>
              <a:rPr lang="fr-FR" sz="2400" dirty="0"/>
              <a:t>	</a:t>
            </a:r>
            <a:r>
              <a:rPr lang="fr-FR" sz="2400" dirty="0" smtClean="0"/>
              <a:t>200 appareils à raclette Transparence</a:t>
            </a:r>
          </a:p>
          <a:p>
            <a:r>
              <a:rPr lang="fr-FR" sz="2400" dirty="0"/>
              <a:t>	</a:t>
            </a:r>
            <a:r>
              <a:rPr lang="fr-FR" sz="2400" dirty="0" smtClean="0"/>
              <a:t>200 stations météo</a:t>
            </a:r>
          </a:p>
          <a:p>
            <a:r>
              <a:rPr lang="fr-FR" sz="2400" dirty="0"/>
              <a:t>	</a:t>
            </a:r>
            <a:r>
              <a:rPr lang="fr-FR" sz="2400" dirty="0" smtClean="0"/>
              <a:t>200 barbecues de table</a:t>
            </a:r>
          </a:p>
          <a:p>
            <a:r>
              <a:rPr lang="fr-FR" sz="2400" dirty="0"/>
              <a:t>	</a:t>
            </a:r>
            <a:r>
              <a:rPr lang="fr-FR" sz="2400" dirty="0" smtClean="0"/>
              <a:t>200 coffrets sommelier</a:t>
            </a:r>
          </a:p>
          <a:p>
            <a:r>
              <a:rPr lang="fr-FR" sz="2400" dirty="0"/>
              <a:t>	</a:t>
            </a:r>
            <a:r>
              <a:rPr lang="fr-FR" sz="2400" dirty="0" smtClean="0"/>
              <a:t>300 jumelles pliantes </a:t>
            </a:r>
            <a:r>
              <a:rPr lang="fr-FR" sz="2400" dirty="0" err="1" smtClean="0"/>
              <a:t>Vuarnet</a:t>
            </a:r>
            <a:endParaRPr lang="fr-FR" sz="2400" dirty="0" smtClean="0"/>
          </a:p>
          <a:p>
            <a:r>
              <a:rPr lang="fr-FR" sz="2400" dirty="0"/>
              <a:t>	</a:t>
            </a:r>
            <a:r>
              <a:rPr lang="fr-FR" sz="2400" dirty="0" smtClean="0"/>
              <a:t>900 balances de cuisine électroniques</a:t>
            </a:r>
            <a:r>
              <a:rPr lang="fr-FR" sz="2400" b="1" dirty="0" smtClean="0"/>
              <a:t>	</a:t>
            </a:r>
            <a:endParaRPr lang="fr-FR" sz="24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2195736" y="476672"/>
            <a:ext cx="51865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Berlin Sans FB Demi" pitchFamily="34" charset="0"/>
                <a:ea typeface="+mj-ea"/>
                <a:cs typeface="+mj-cs"/>
              </a:rPr>
              <a:t>La </a:t>
            </a:r>
            <a:r>
              <a:rPr lang="fr-FR" sz="4400" dirty="0" smtClean="0">
                <a:latin typeface="Berlin Sans FB Demi" pitchFamily="34" charset="0"/>
                <a:ea typeface="+mj-ea"/>
                <a:cs typeface="+mj-cs"/>
              </a:rPr>
              <a:t>tombola : les lots </a:t>
            </a:r>
            <a:endParaRPr lang="fr-FR" sz="4400" dirty="0">
              <a:latin typeface="Berlin Sans FB Dem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9735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23528" y="1700808"/>
            <a:ext cx="864096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r-FR" sz="2000" b="1" dirty="0" smtClean="0"/>
              <a:t>Un </a:t>
            </a:r>
            <a:r>
              <a:rPr lang="fr-FR" sz="2000" b="1" dirty="0"/>
              <a:t>lot </a:t>
            </a:r>
            <a:r>
              <a:rPr lang="fr-FR" sz="2000" b="1" dirty="0" smtClean="0"/>
              <a:t>(balance de cuisine électronique) pour </a:t>
            </a:r>
            <a:r>
              <a:rPr lang="fr-FR" sz="2000" b="1" dirty="0"/>
              <a:t>toute association ayant vendu 200 </a:t>
            </a:r>
            <a:r>
              <a:rPr lang="fr-FR" sz="2000" b="1" dirty="0" smtClean="0"/>
              <a:t>billets ou plus</a:t>
            </a:r>
          </a:p>
          <a:p>
            <a:pPr marL="342900" indent="-342900">
              <a:buFont typeface="Arial" pitchFamily="34" charset="0"/>
              <a:buChar char="•"/>
            </a:pPr>
            <a:endParaRPr lang="fr-FR" sz="20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fr-FR" sz="2000" b="1" dirty="0" smtClean="0"/>
              <a:t>Une </a:t>
            </a:r>
            <a:r>
              <a:rPr lang="fr-FR" sz="2000" b="1" dirty="0"/>
              <a:t>dotation par caisse en fonction des ventes de </a:t>
            </a:r>
            <a:r>
              <a:rPr lang="fr-FR" sz="2000" b="1" dirty="0" smtClean="0"/>
              <a:t>billets par rapport </a:t>
            </a:r>
            <a:r>
              <a:rPr lang="fr-FR" sz="2000" b="1" dirty="0"/>
              <a:t>aux ventes totales </a:t>
            </a:r>
            <a:r>
              <a:rPr lang="fr-FR" sz="2000" b="1" dirty="0" smtClean="0"/>
              <a:t>sur </a:t>
            </a:r>
            <a:r>
              <a:rPr lang="fr-FR" sz="2000" b="1" dirty="0"/>
              <a:t>la </a:t>
            </a:r>
            <a:r>
              <a:rPr lang="fr-FR" sz="2000" b="1" dirty="0" smtClean="0"/>
              <a:t>fédération (appareils </a:t>
            </a:r>
            <a:r>
              <a:rPr lang="fr-FR" sz="2000" b="1" dirty="0"/>
              <a:t>photos </a:t>
            </a:r>
            <a:r>
              <a:rPr lang="fr-FR" sz="2000" b="1" dirty="0" smtClean="0"/>
              <a:t>Samsung ; appareils </a:t>
            </a:r>
            <a:r>
              <a:rPr lang="fr-FR" sz="2000" b="1" dirty="0"/>
              <a:t>à raclette </a:t>
            </a:r>
            <a:r>
              <a:rPr lang="fr-FR" sz="2000" b="1" dirty="0" smtClean="0"/>
              <a:t>Transparence ; stations météo ; barbecues </a:t>
            </a:r>
            <a:r>
              <a:rPr lang="fr-FR" sz="2000" b="1" dirty="0"/>
              <a:t>de </a:t>
            </a:r>
            <a:r>
              <a:rPr lang="fr-FR" sz="2000" b="1" dirty="0" smtClean="0"/>
              <a:t>table ; coffrets sommelier ; jumelles </a:t>
            </a:r>
            <a:r>
              <a:rPr lang="fr-FR" sz="2000" b="1" dirty="0"/>
              <a:t>pliantes </a:t>
            </a:r>
            <a:r>
              <a:rPr lang="fr-FR" sz="2000" b="1" dirty="0" err="1" smtClean="0"/>
              <a:t>Vuarnet</a:t>
            </a:r>
            <a:r>
              <a:rPr lang="fr-FR" sz="2000" b="1" dirty="0" smtClean="0"/>
              <a:t>)</a:t>
            </a:r>
            <a:endParaRPr lang="fr-FR" sz="2000" b="1" dirty="0"/>
          </a:p>
          <a:p>
            <a:endParaRPr lang="fr-FR" sz="20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fr-FR" sz="2000" b="1" dirty="0" smtClean="0"/>
              <a:t>Une dotation </a:t>
            </a:r>
            <a:r>
              <a:rPr lang="fr-FR" sz="2000" b="1" dirty="0"/>
              <a:t>forfaitaire </a:t>
            </a:r>
            <a:r>
              <a:rPr lang="fr-FR" sz="2000" b="1" dirty="0" smtClean="0"/>
              <a:t>par caisse (coffrets </a:t>
            </a:r>
            <a:r>
              <a:rPr lang="fr-FR" sz="2000" b="1" dirty="0"/>
              <a:t>« Iles précieuses en Morbihan </a:t>
            </a:r>
            <a:r>
              <a:rPr lang="fr-FR" sz="2000" b="1" dirty="0" smtClean="0"/>
              <a:t>»)</a:t>
            </a:r>
            <a:br>
              <a:rPr lang="fr-FR" sz="2000" b="1" dirty="0" smtClean="0"/>
            </a:br>
            <a:r>
              <a:rPr lang="fr-FR" sz="2000" b="1" dirty="0" smtClean="0"/>
              <a:t>	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2000" b="1" dirty="0" smtClean="0"/>
              <a:t>Une dotation par </a:t>
            </a:r>
            <a:r>
              <a:rPr lang="fr-FR" sz="2000" b="1" dirty="0"/>
              <a:t>département </a:t>
            </a:r>
            <a:r>
              <a:rPr lang="fr-FR" sz="2000" b="1" dirty="0" smtClean="0"/>
              <a:t>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FR" sz="2000" b="1" dirty="0" smtClean="0"/>
              <a:t>1 Citroën </a:t>
            </a:r>
            <a:r>
              <a:rPr lang="fr-FR" sz="2000" b="1" dirty="0"/>
              <a:t>C1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FR" sz="2000" b="1" dirty="0" smtClean="0"/>
              <a:t>2 voyages </a:t>
            </a:r>
            <a:r>
              <a:rPr lang="fr-FR" sz="2000" b="1" dirty="0"/>
              <a:t>aux Baléares pour 2 personnes tout </a:t>
            </a:r>
            <a:r>
              <a:rPr lang="fr-FR" sz="2000" b="1" dirty="0" smtClean="0"/>
              <a:t>compris</a:t>
            </a:r>
            <a:endParaRPr lang="fr-FR" sz="20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2051720" y="531769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Berlin Sans FB Demi" pitchFamily="34" charset="0"/>
                <a:ea typeface="+mj-ea"/>
                <a:cs typeface="+mj-cs"/>
              </a:rPr>
              <a:t>La tombola </a:t>
            </a:r>
            <a:r>
              <a:rPr lang="fr-FR" sz="3600" dirty="0" smtClean="0">
                <a:latin typeface="Berlin Sans FB Demi" pitchFamily="34" charset="0"/>
                <a:ea typeface="+mj-ea"/>
                <a:cs typeface="+mj-cs"/>
              </a:rPr>
              <a:t>: répartition des lots</a:t>
            </a:r>
            <a:endParaRPr lang="fr-FR" sz="3600" dirty="0">
              <a:latin typeface="Berlin Sans FB Dem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4982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-993" y="1700808"/>
            <a:ext cx="9144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r-FR" b="1" dirty="0"/>
              <a:t>800 000 billets </a:t>
            </a:r>
            <a:r>
              <a:rPr lang="fr-FR" b="1" dirty="0" smtClean="0"/>
              <a:t>vendus sur la Fédération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b="1" dirty="0"/>
              <a:t>18 400 </a:t>
            </a:r>
            <a:r>
              <a:rPr lang="fr-FR" b="1" dirty="0" smtClean="0"/>
              <a:t>billets vendus par les associations participantes de la caisse d’Avranches (2,30% de la totalité des ventes), dont 21 associations ayant vendu 200 billets ou plus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b="1" dirty="0" smtClean="0"/>
              <a:t>La caisse sera alors dotée de 55 lots :</a:t>
            </a:r>
            <a:endParaRPr lang="fr-FR" sz="1600" b="1" dirty="0" smtClean="0"/>
          </a:p>
          <a:p>
            <a:pPr marL="1200150" lvl="2" indent="-285750">
              <a:buFont typeface="Wingdings" pitchFamily="2" charset="2"/>
              <a:buChar char="ü"/>
            </a:pPr>
            <a:r>
              <a:rPr lang="fr-FR" sz="1600" b="1" dirty="0" smtClean="0"/>
              <a:t>En dotation forfaitaire : 3 coffrets « Iles précieuses en Morbihan »</a:t>
            </a:r>
          </a:p>
          <a:p>
            <a:pPr marL="1200150" lvl="2" indent="-285750">
              <a:buFont typeface="Wingdings" pitchFamily="2" charset="2"/>
              <a:buChar char="ü"/>
            </a:pPr>
            <a:r>
              <a:rPr lang="fr-FR" sz="1600" b="1" dirty="0" smtClean="0"/>
              <a:t>En fonction des ventes de billets : 	</a:t>
            </a:r>
          </a:p>
          <a:p>
            <a:pPr marL="1657350" lvl="3" indent="-285750">
              <a:buFont typeface="Wingdings" pitchFamily="2" charset="2"/>
              <a:buChar char="§"/>
            </a:pPr>
            <a:r>
              <a:rPr lang="fr-FR" sz="1600" b="1" dirty="0" smtClean="0"/>
              <a:t>4 appareils photos Samsung</a:t>
            </a:r>
          </a:p>
          <a:p>
            <a:pPr marL="1657350" lvl="3" indent="-285750">
              <a:buFont typeface="Wingdings" pitchFamily="2" charset="2"/>
              <a:buChar char="§"/>
            </a:pPr>
            <a:r>
              <a:rPr lang="fr-FR" sz="1600" b="1" dirty="0" smtClean="0"/>
              <a:t>5 appareils à raclette Transparence</a:t>
            </a:r>
          </a:p>
          <a:p>
            <a:pPr marL="1657350" lvl="3" indent="-285750">
              <a:buFont typeface="Wingdings" pitchFamily="2" charset="2"/>
              <a:buChar char="§"/>
            </a:pPr>
            <a:r>
              <a:rPr lang="fr-FR" sz="1600" b="1" dirty="0" smtClean="0"/>
              <a:t>5 stations météo</a:t>
            </a:r>
          </a:p>
          <a:p>
            <a:pPr marL="1657350" lvl="3" indent="-285750">
              <a:buFont typeface="Wingdings" pitchFamily="2" charset="2"/>
              <a:buChar char="§"/>
            </a:pPr>
            <a:r>
              <a:rPr lang="fr-FR" sz="1600" b="1" dirty="0" smtClean="0"/>
              <a:t>5 barbecues de table</a:t>
            </a:r>
          </a:p>
          <a:p>
            <a:pPr marL="1657350" lvl="3" indent="-285750">
              <a:buFont typeface="Wingdings" pitchFamily="2" charset="2"/>
              <a:buChar char="§"/>
            </a:pPr>
            <a:r>
              <a:rPr lang="fr-FR" sz="1600" b="1" dirty="0" smtClean="0"/>
              <a:t>5 coffrets sommelier</a:t>
            </a:r>
          </a:p>
          <a:p>
            <a:pPr marL="1657350" lvl="3" indent="-285750">
              <a:buFont typeface="Wingdings" pitchFamily="2" charset="2"/>
              <a:buChar char="§"/>
            </a:pPr>
            <a:r>
              <a:rPr lang="fr-FR" sz="1600" b="1" dirty="0" smtClean="0"/>
              <a:t>7 jumelles pliantes </a:t>
            </a:r>
            <a:r>
              <a:rPr lang="fr-FR" sz="1600" b="1" dirty="0" err="1" smtClean="0"/>
              <a:t>Vuarnet</a:t>
            </a:r>
            <a:endParaRPr lang="fr-FR" sz="1600" b="1" dirty="0" smtClean="0"/>
          </a:p>
          <a:p>
            <a:pPr marL="1200150" lvl="2" indent="-285750">
              <a:buFont typeface="Wingdings" pitchFamily="2" charset="2"/>
              <a:buChar char="ü"/>
            </a:pPr>
            <a:r>
              <a:rPr lang="fr-FR" sz="1600" b="1" dirty="0" smtClean="0"/>
              <a:t>En fonction des associations ayant vendu plus de 200 billets : 21 balances de cuisine électroniques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fr-FR" sz="1600" b="1" dirty="0" smtClean="0"/>
              <a:t>Et participation au tirage au sort départemental pour 2 voyages et 1 Citroën C1 </a:t>
            </a:r>
          </a:p>
          <a:p>
            <a:endParaRPr lang="fr-FR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1912633" y="476672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Berlin Sans FB Demi" pitchFamily="34" charset="0"/>
                <a:ea typeface="+mj-ea"/>
                <a:cs typeface="+mj-cs"/>
              </a:rPr>
              <a:t>La tombola </a:t>
            </a:r>
            <a:r>
              <a:rPr lang="fr-FR" sz="3600" dirty="0" smtClean="0">
                <a:latin typeface="Berlin Sans FB Demi" pitchFamily="34" charset="0"/>
                <a:ea typeface="+mj-ea"/>
                <a:cs typeface="+mj-cs"/>
              </a:rPr>
              <a:t>: exemple d’Avranches</a:t>
            </a:r>
            <a:endParaRPr lang="fr-FR" sz="3600" dirty="0">
              <a:latin typeface="Berlin Sans FB Dem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360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67544" y="1916832"/>
            <a:ext cx="79928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fr-FR" sz="2400" b="1" dirty="0" smtClean="0">
                <a:solidFill>
                  <a:srgbClr val="942997"/>
                </a:solidFill>
              </a:rPr>
              <a:t>Du 10 juin au 6 juillet : </a:t>
            </a:r>
            <a:r>
              <a:rPr lang="fr-FR" sz="2400" b="1" dirty="0" smtClean="0"/>
              <a:t>Inscription des associations et commande des billets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fr-FR" sz="2400" b="1" dirty="0" smtClean="0">
                <a:solidFill>
                  <a:srgbClr val="942997"/>
                </a:solidFill>
              </a:rPr>
              <a:t>27 septembre : </a:t>
            </a:r>
            <a:r>
              <a:rPr lang="fr-FR" sz="2400" b="1" dirty="0" smtClean="0"/>
              <a:t>remise des kits tombola aux associations participantes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fr-FR" sz="2400" b="1" dirty="0" smtClean="0">
                <a:solidFill>
                  <a:srgbClr val="942997"/>
                </a:solidFill>
              </a:rPr>
              <a:t>Du 28 septembre au 11 novembre </a:t>
            </a:r>
            <a:r>
              <a:rPr lang="fr-FR" sz="2400" b="1" dirty="0" smtClean="0"/>
              <a:t>: vente des billets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fr-FR" sz="2400" b="1" dirty="0" smtClean="0">
                <a:solidFill>
                  <a:srgbClr val="942997"/>
                </a:solidFill>
              </a:rPr>
              <a:t>Du 12 novembre au 16 novembre </a:t>
            </a:r>
            <a:r>
              <a:rPr lang="fr-FR" sz="2400" b="1" dirty="0" smtClean="0"/>
              <a:t>: restitution de souches et billets invendus. Versement des sommes collectées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fr-FR" sz="2400" b="1" dirty="0" smtClean="0">
                <a:solidFill>
                  <a:srgbClr val="942997"/>
                </a:solidFill>
              </a:rPr>
              <a:t>11 et 12 décembre </a:t>
            </a:r>
            <a:r>
              <a:rPr lang="fr-FR" sz="2400" b="1" dirty="0" smtClean="0"/>
              <a:t>: tirage au sort des lots 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fr-FR" sz="2400" b="1" dirty="0" smtClean="0">
                <a:solidFill>
                  <a:srgbClr val="942997"/>
                </a:solidFill>
              </a:rPr>
              <a:t>Fin décembre 2013 : </a:t>
            </a:r>
            <a:r>
              <a:rPr lang="fr-FR" sz="2400" b="1" dirty="0" smtClean="0"/>
              <a:t>remise des lots aux gagnants      	</a:t>
            </a:r>
          </a:p>
          <a:p>
            <a:endParaRPr lang="fr-FR" sz="2400" b="1" dirty="0" smtClean="0"/>
          </a:p>
          <a:p>
            <a:r>
              <a:rPr lang="fr-FR" sz="2400" b="1" dirty="0" smtClean="0"/>
              <a:t>	</a:t>
            </a:r>
            <a:endParaRPr lang="fr-FR" sz="24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2195736" y="476672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Berlin Sans FB Demi" pitchFamily="34" charset="0"/>
                <a:ea typeface="+mj-ea"/>
                <a:cs typeface="+mj-cs"/>
              </a:rPr>
              <a:t>La tombola </a:t>
            </a:r>
            <a:r>
              <a:rPr lang="fr-FR" sz="3600" dirty="0" smtClean="0">
                <a:latin typeface="Berlin Sans FB Demi" pitchFamily="34" charset="0"/>
                <a:ea typeface="+mj-ea"/>
                <a:cs typeface="+mj-cs"/>
              </a:rPr>
              <a:t>: le calendrier</a:t>
            </a:r>
            <a:endParaRPr lang="fr-FR" sz="3600" dirty="0">
              <a:latin typeface="Berlin Sans FB Dem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1740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67544" y="2060848"/>
            <a:ext cx="799288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Les bulletins d’inscription pré-remplis sont: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2000" b="1" dirty="0" smtClean="0"/>
              <a:t>validés par le représentant de l’association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2000" b="1" dirty="0" smtClean="0"/>
              <a:t>renseignés du nombre de billets commandés dans les limites mini et maxi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2000" b="1" dirty="0" smtClean="0"/>
              <a:t>contresignés par le représentant du Crédit Mutuel</a:t>
            </a:r>
          </a:p>
          <a:p>
            <a:r>
              <a:rPr lang="fr-FR" sz="2000" b="1" dirty="0" smtClean="0"/>
              <a:t>	</a:t>
            </a:r>
          </a:p>
          <a:p>
            <a:r>
              <a:rPr lang="fr-FR" sz="2000" b="1" dirty="0" smtClean="0"/>
              <a:t>Pour chaque billet commandé, une somme de 0,10€ correspondant aux frais d’impression et de personnalisation sera prélevée à la date d’inscription sur le compte de l’association : l’autorisation </a:t>
            </a:r>
            <a:r>
              <a:rPr lang="fr-FR" sz="2000" b="1" dirty="0"/>
              <a:t>de prélèvements est signée avec l’inscription</a:t>
            </a:r>
          </a:p>
          <a:p>
            <a:endParaRPr lang="fr-FR" sz="2400" b="1" dirty="0" smtClean="0"/>
          </a:p>
          <a:p>
            <a:r>
              <a:rPr lang="fr-FR" sz="2400" b="1" dirty="0" smtClean="0"/>
              <a:t>	</a:t>
            </a:r>
            <a:endParaRPr lang="fr-FR" sz="24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2123728" y="202899"/>
            <a:ext cx="6552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942997"/>
                </a:solidFill>
                <a:latin typeface="Berlin Sans FB Demi" pitchFamily="34" charset="0"/>
                <a:ea typeface="+mj-ea"/>
                <a:cs typeface="+mj-cs"/>
              </a:rPr>
              <a:t>Jusqu’au 6 juillet : </a:t>
            </a:r>
            <a:r>
              <a:rPr lang="fr-FR" sz="3200" i="1" dirty="0" smtClean="0">
                <a:latin typeface="Berlin Sans FB Demi" pitchFamily="34" charset="0"/>
                <a:ea typeface="+mj-ea"/>
                <a:cs typeface="+mj-cs"/>
              </a:rPr>
              <a:t>inscription des associations et commande des billets</a:t>
            </a:r>
            <a:endParaRPr lang="fr-FR" sz="3200" i="1" dirty="0">
              <a:latin typeface="Berlin Sans FB Dem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7507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21196" y="1844824"/>
            <a:ext cx="8229600" cy="4353347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fr-FR" sz="2400" b="1" dirty="0"/>
              <a:t>A partir du 27 septembre : retrait des kits tombola dans les caisses de Crédit Mutuel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fr-FR" sz="2400" b="1" dirty="0"/>
              <a:t>Le kit tombola comprend : 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fr-FR" sz="2400" b="1" dirty="0"/>
              <a:t>1 accusé de réception 	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fr-FR" sz="2400" b="1" dirty="0"/>
              <a:t>Les billets personnalisés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fr-FR" sz="2400" b="1" dirty="0"/>
              <a:t>1 exemplaire du règlement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fr-FR" sz="2400" b="1" dirty="0"/>
              <a:t>1 fiche de suivi des ventes (avec un modèle pré-rempli)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fr-FR" sz="2400" b="1" dirty="0"/>
              <a:t>2 enveloppes (1 pour les billets vendus et 1 pour </a:t>
            </a:r>
            <a:r>
              <a:rPr lang="fr-FR" sz="2400" b="1" dirty="0" smtClean="0"/>
              <a:t>les </a:t>
            </a:r>
            <a:r>
              <a:rPr lang="fr-FR" sz="2400" b="1" smtClean="0"/>
              <a:t>invendus)</a:t>
            </a:r>
            <a:endParaRPr lang="fr-FR" sz="2400" b="1" dirty="0" smtClean="0"/>
          </a:p>
          <a:p>
            <a:pPr marL="800100" lvl="1" indent="-342900">
              <a:buFont typeface="Wingdings" pitchFamily="2" charset="2"/>
              <a:buChar char="ü"/>
            </a:pPr>
            <a:r>
              <a:rPr lang="fr-FR" sz="2400" b="1" dirty="0" smtClean="0"/>
              <a:t>1 </a:t>
            </a:r>
            <a:r>
              <a:rPr lang="fr-FR" sz="2400" b="1" dirty="0"/>
              <a:t>dossier de participation au challenge avec son règlement</a:t>
            </a:r>
          </a:p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123728" y="202899"/>
            <a:ext cx="6552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942997"/>
                </a:solidFill>
                <a:latin typeface="Berlin Sans FB Demi" pitchFamily="34" charset="0"/>
                <a:ea typeface="+mj-ea"/>
                <a:cs typeface="+mj-cs"/>
              </a:rPr>
              <a:t>27 septembre : </a:t>
            </a:r>
            <a:r>
              <a:rPr lang="fr-FR" sz="3200" i="1" dirty="0">
                <a:latin typeface="Berlin Sans FB Demi" pitchFamily="34" charset="0"/>
                <a:ea typeface="+mj-ea"/>
                <a:cs typeface="+mj-cs"/>
              </a:rPr>
              <a:t>remise des kits tombola aux associations participantes</a:t>
            </a:r>
          </a:p>
        </p:txBody>
      </p:sp>
    </p:spTree>
    <p:extLst>
      <p:ext uri="{BB962C8B-B14F-4D97-AF65-F5344CB8AC3E}">
        <p14:creationId xmlns:p14="http://schemas.microsoft.com/office/powerpoint/2010/main" val="127837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95536" y="1844824"/>
            <a:ext cx="82089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endParaRPr lang="fr-FR" sz="2400" b="1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fr-FR" sz="2400" b="1" dirty="0" smtClean="0"/>
              <a:t>Le billet est constitué de 3 parties distinctes, avec nom, prénom et adresse de l’acheteur sur les </a:t>
            </a:r>
            <a:r>
              <a:rPr lang="fr-FR" sz="2400" b="1" dirty="0"/>
              <a:t>2 talons, écrit de façon lisible :</a:t>
            </a:r>
            <a:endParaRPr lang="fr-FR" sz="2400" b="1" dirty="0" smtClean="0"/>
          </a:p>
          <a:p>
            <a:pPr marL="800100" lvl="1" indent="-342900">
              <a:buFont typeface="Wingdings" pitchFamily="2" charset="2"/>
              <a:buChar char="ü"/>
            </a:pPr>
            <a:r>
              <a:rPr lang="fr-FR" sz="2400" b="1" dirty="0" smtClean="0"/>
              <a:t>Le billet remis est conservé par l’acheteur</a:t>
            </a:r>
          </a:p>
          <a:p>
            <a:pPr marL="800100" lvl="1" indent="-342900">
              <a:buFont typeface="Wingdings" pitchFamily="2" charset="2"/>
              <a:buChar char="ü"/>
            </a:pPr>
            <a:endParaRPr lang="fr-FR" sz="2400" b="1" dirty="0" smtClean="0"/>
          </a:p>
          <a:p>
            <a:pPr marL="800100" lvl="1" indent="-342900">
              <a:buFont typeface="Wingdings" pitchFamily="2" charset="2"/>
              <a:buChar char="ü"/>
            </a:pPr>
            <a:r>
              <a:rPr lang="fr-FR" sz="2400" b="1" dirty="0" smtClean="0"/>
              <a:t>1</a:t>
            </a:r>
            <a:r>
              <a:rPr lang="fr-FR" sz="2400" b="1" baseline="30000" dirty="0" smtClean="0"/>
              <a:t>er</a:t>
            </a:r>
            <a:r>
              <a:rPr lang="fr-FR" sz="2400" b="1" dirty="0" smtClean="0"/>
              <a:t> talon: restitué au Crédit Mutuel à l’issue de la période de vente, pour le tirage au sort de la tombola</a:t>
            </a:r>
          </a:p>
          <a:p>
            <a:pPr marL="800100" lvl="1" indent="-342900">
              <a:buFont typeface="Wingdings" pitchFamily="2" charset="2"/>
              <a:buChar char="ü"/>
            </a:pPr>
            <a:endParaRPr lang="fr-FR" sz="2400" b="1" dirty="0"/>
          </a:p>
          <a:p>
            <a:pPr marL="800100" lvl="1" indent="-342900">
              <a:buFont typeface="Wingdings" pitchFamily="2" charset="2"/>
              <a:buChar char="ü"/>
            </a:pPr>
            <a:r>
              <a:rPr lang="fr-FR" sz="2400" b="1" dirty="0" smtClean="0"/>
              <a:t>2</a:t>
            </a:r>
            <a:r>
              <a:rPr lang="fr-FR" sz="2400" b="1" baseline="30000" dirty="0" smtClean="0"/>
              <a:t>e</a:t>
            </a:r>
            <a:r>
              <a:rPr lang="fr-FR" sz="2400" b="1" dirty="0" smtClean="0"/>
              <a:t> talon : conservé par l’association </a:t>
            </a:r>
            <a:endParaRPr lang="fr-FR" sz="28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2195736" y="116632"/>
            <a:ext cx="64807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942997"/>
                </a:solidFill>
                <a:latin typeface="Berlin Sans FB Demi" pitchFamily="34" charset="0"/>
                <a:ea typeface="+mj-ea"/>
                <a:cs typeface="+mj-cs"/>
              </a:rPr>
              <a:t>Du 28 septembre au 11 novembre : </a:t>
            </a:r>
            <a:r>
              <a:rPr lang="fr-FR" sz="3200" i="1" dirty="0">
                <a:latin typeface="Berlin Sans FB Demi" pitchFamily="34" charset="0"/>
                <a:ea typeface="+mj-ea"/>
                <a:cs typeface="+mj-cs"/>
              </a:rPr>
              <a:t>vente des billets sur le territoire de la </a:t>
            </a:r>
            <a:r>
              <a:rPr lang="fr-FR" sz="3200" i="1" dirty="0" smtClean="0">
                <a:latin typeface="Berlin Sans FB Demi" pitchFamily="34" charset="0"/>
                <a:ea typeface="+mj-ea"/>
                <a:cs typeface="+mj-cs"/>
              </a:rPr>
              <a:t>fédération</a:t>
            </a:r>
          </a:p>
          <a:p>
            <a:endParaRPr lang="fr-FR" sz="3200" i="1" dirty="0">
              <a:latin typeface="Berlin Sans FB Dem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1093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56931" y="1916832"/>
            <a:ext cx="79928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endParaRPr lang="fr-FR" sz="2400" b="1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fr-FR" sz="2400" b="1" dirty="0" smtClean="0"/>
              <a:t>Retour des souches des billets vendus et invendus par les association auprès de sa caisse de Crédit Mutuel</a:t>
            </a:r>
          </a:p>
          <a:p>
            <a:pPr marL="457200" indent="-457200">
              <a:buFont typeface="Wingdings" pitchFamily="2" charset="2"/>
              <a:buChar char="Ø"/>
            </a:pPr>
            <a:endParaRPr lang="fr-FR" sz="2400" b="1" dirty="0"/>
          </a:p>
          <a:p>
            <a:pPr marL="342900" indent="-342900">
              <a:buFont typeface="Wingdings" pitchFamily="2" charset="2"/>
              <a:buChar char="Ø"/>
            </a:pPr>
            <a:r>
              <a:rPr lang="fr-FR" sz="2400" b="1" dirty="0" smtClean="0"/>
              <a:t>Lors de la restitution, un procès verbal (bordereau de reconnaissance des ventes) est signé par l’association et par le Crédit Mutuel</a:t>
            </a:r>
          </a:p>
          <a:p>
            <a:endParaRPr lang="fr-FR" sz="2400" b="1" dirty="0"/>
          </a:p>
          <a:p>
            <a:pPr marL="342900" indent="-342900">
              <a:buFont typeface="Wingdings" pitchFamily="2" charset="2"/>
              <a:buChar char="Ø"/>
            </a:pPr>
            <a:r>
              <a:rPr lang="fr-FR" sz="2400" b="1" dirty="0" smtClean="0"/>
              <a:t>Tout billet non restitué sera considéré comme vendu</a:t>
            </a:r>
            <a:endParaRPr lang="fr-FR" sz="24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2195736" y="188640"/>
            <a:ext cx="6552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942997"/>
                </a:solidFill>
                <a:latin typeface="Berlin Sans FB Demi" pitchFamily="34" charset="0"/>
                <a:ea typeface="+mj-ea"/>
                <a:cs typeface="+mj-cs"/>
              </a:rPr>
              <a:t>Du 12 au 16 </a:t>
            </a:r>
            <a:r>
              <a:rPr lang="fr-FR" sz="3200" dirty="0" smtClean="0">
                <a:solidFill>
                  <a:srgbClr val="942997"/>
                </a:solidFill>
                <a:latin typeface="Berlin Sans FB Demi" pitchFamily="34" charset="0"/>
                <a:ea typeface="+mj-ea"/>
                <a:cs typeface="+mj-cs"/>
              </a:rPr>
              <a:t>novembre : </a:t>
            </a:r>
            <a:r>
              <a:rPr lang="fr-FR" sz="3200" i="1" dirty="0">
                <a:latin typeface="Berlin Sans FB Demi" pitchFamily="34" charset="0"/>
                <a:ea typeface="+mj-ea"/>
                <a:cs typeface="+mj-cs"/>
              </a:rPr>
              <a:t>retour des souches des billets</a:t>
            </a:r>
          </a:p>
        </p:txBody>
      </p:sp>
    </p:spTree>
    <p:extLst>
      <p:ext uri="{BB962C8B-B14F-4D97-AF65-F5344CB8AC3E}">
        <p14:creationId xmlns:p14="http://schemas.microsoft.com/office/powerpoint/2010/main" val="340874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50024" y="2060848"/>
            <a:ext cx="79928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fr-FR" sz="2400" b="1" dirty="0" smtClean="0"/>
              <a:t>Les sommes collectées seront versées sur le compte de l’association au fur et à mesure des ventes ou au plus tard le 16 novembre.</a:t>
            </a:r>
          </a:p>
          <a:p>
            <a:pPr marL="457200" indent="-457200">
              <a:buFont typeface="Wingdings" pitchFamily="2" charset="2"/>
              <a:buChar char="Ø"/>
            </a:pPr>
            <a:endParaRPr lang="fr-FR" sz="2400" b="1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fr-FR" sz="2400" b="1" dirty="0" smtClean="0"/>
              <a:t>Le 16 novembre, les sommes seront prélevées par débit du compte de l’association, afin de les centraliser sur un compte de la Trésorerie Générale, comme l’impose l’arrêté préfectoral</a:t>
            </a:r>
          </a:p>
          <a:p>
            <a:r>
              <a:rPr lang="fr-FR" sz="2400" b="1" dirty="0" smtClean="0"/>
              <a:t>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195736" y="188640"/>
            <a:ext cx="6552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942997"/>
                </a:solidFill>
                <a:latin typeface="Berlin Sans FB Demi" pitchFamily="34" charset="0"/>
                <a:ea typeface="+mj-ea"/>
                <a:cs typeface="+mj-cs"/>
              </a:rPr>
              <a:t>Du 12 au 16 </a:t>
            </a:r>
            <a:r>
              <a:rPr lang="fr-FR" sz="3200" dirty="0" smtClean="0">
                <a:solidFill>
                  <a:srgbClr val="942997"/>
                </a:solidFill>
                <a:latin typeface="Berlin Sans FB Demi" pitchFamily="34" charset="0"/>
                <a:ea typeface="+mj-ea"/>
                <a:cs typeface="+mj-cs"/>
              </a:rPr>
              <a:t>novembre : </a:t>
            </a:r>
            <a:r>
              <a:rPr lang="fr-FR" sz="3200" i="1" dirty="0">
                <a:latin typeface="Berlin Sans FB Demi" pitchFamily="34" charset="0"/>
                <a:ea typeface="+mj-ea"/>
                <a:cs typeface="+mj-cs"/>
              </a:rPr>
              <a:t>retour des souches des billets</a:t>
            </a:r>
          </a:p>
        </p:txBody>
      </p:sp>
    </p:spTree>
    <p:extLst>
      <p:ext uri="{BB962C8B-B14F-4D97-AF65-F5344CB8AC3E}">
        <p14:creationId xmlns:p14="http://schemas.microsoft.com/office/powerpoint/2010/main" val="316674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39552" y="2060848"/>
            <a:ext cx="79928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endParaRPr lang="fr-FR" sz="2400" b="1" dirty="0" smtClean="0"/>
          </a:p>
          <a:p>
            <a:pPr marL="457200" indent="-457200">
              <a:buFont typeface="Wingdings" pitchFamily="2" charset="2"/>
              <a:buChar char="Ø"/>
            </a:pPr>
            <a:endParaRPr lang="fr-FR" sz="2400" b="1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fr-FR" sz="2400" b="1" dirty="0" smtClean="0"/>
              <a:t>La Trésorerie Générale versera les fonds au Crédit Mutuel, fin du 1</a:t>
            </a:r>
            <a:r>
              <a:rPr lang="fr-FR" sz="2400" b="1" baseline="30000" dirty="0" smtClean="0"/>
              <a:t>er</a:t>
            </a:r>
            <a:r>
              <a:rPr lang="fr-FR" sz="2400" b="1" dirty="0" smtClean="0"/>
              <a:t> trimestre 2014, qui les reversera aux associations (déduction faite de la quote-part destinée à financer le challenge régional pour l’emploi, la solidarité et le développement durable) </a:t>
            </a:r>
          </a:p>
          <a:p>
            <a:endParaRPr lang="fr-FR" sz="2400" b="1" dirty="0" smtClean="0"/>
          </a:p>
        </p:txBody>
      </p:sp>
      <p:sp>
        <p:nvSpPr>
          <p:cNvPr id="3" name="ZoneTexte 2"/>
          <p:cNvSpPr txBox="1"/>
          <p:nvPr/>
        </p:nvSpPr>
        <p:spPr>
          <a:xfrm>
            <a:off x="2123728" y="366055"/>
            <a:ext cx="6552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942997"/>
                </a:solidFill>
                <a:latin typeface="Berlin Sans FB Demi" pitchFamily="34" charset="0"/>
                <a:ea typeface="+mj-ea"/>
                <a:cs typeface="+mj-cs"/>
              </a:rPr>
              <a:t>1</a:t>
            </a:r>
            <a:r>
              <a:rPr lang="fr-FR" sz="3200" baseline="30000" dirty="0" smtClean="0">
                <a:solidFill>
                  <a:srgbClr val="942997"/>
                </a:solidFill>
                <a:latin typeface="Berlin Sans FB Demi" pitchFamily="34" charset="0"/>
                <a:ea typeface="+mj-ea"/>
                <a:cs typeface="+mj-cs"/>
              </a:rPr>
              <a:t>er</a:t>
            </a:r>
            <a:r>
              <a:rPr lang="fr-FR" sz="3200" dirty="0" smtClean="0">
                <a:solidFill>
                  <a:srgbClr val="942997"/>
                </a:solidFill>
                <a:latin typeface="Berlin Sans FB Demi" pitchFamily="34" charset="0"/>
                <a:ea typeface="+mj-ea"/>
                <a:cs typeface="+mj-cs"/>
              </a:rPr>
              <a:t> trimestre 2014 : </a:t>
            </a:r>
            <a:r>
              <a:rPr lang="fr-FR" sz="3200" i="1" dirty="0" smtClean="0">
                <a:latin typeface="Berlin Sans FB Demi" pitchFamily="34" charset="0"/>
                <a:ea typeface="+mj-ea"/>
                <a:cs typeface="+mj-cs"/>
              </a:rPr>
              <a:t>reversement </a:t>
            </a:r>
            <a:r>
              <a:rPr lang="fr-FR" sz="3200" i="1" dirty="0">
                <a:latin typeface="Berlin Sans FB Demi" pitchFamily="34" charset="0"/>
                <a:ea typeface="+mj-ea"/>
                <a:cs typeface="+mj-cs"/>
              </a:rPr>
              <a:t>des fonds aux associations</a:t>
            </a:r>
          </a:p>
        </p:txBody>
      </p:sp>
    </p:spTree>
    <p:extLst>
      <p:ext uri="{BB962C8B-B14F-4D97-AF65-F5344CB8AC3E}">
        <p14:creationId xmlns:p14="http://schemas.microsoft.com/office/powerpoint/2010/main" val="358297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fr-FR" sz="2800" b="1" dirty="0"/>
              <a:t>Le Crédit Mutuel Maine-Anjou, Basse-Normandie    renouvelle l’opération </a:t>
            </a:r>
            <a:r>
              <a:rPr lang="fr-FR" sz="2800" b="1" dirty="0" smtClean="0"/>
              <a:t> «</a:t>
            </a:r>
            <a:r>
              <a:rPr lang="fr-FR" sz="2800" b="1" dirty="0"/>
              <a:t> A fond les </a:t>
            </a:r>
            <a:r>
              <a:rPr lang="fr-FR" sz="2800" b="1" dirty="0" err="1"/>
              <a:t>assos</a:t>
            </a:r>
            <a:r>
              <a:rPr lang="fr-FR" sz="2800" b="1" dirty="0"/>
              <a:t> » en 2013</a:t>
            </a:r>
          </a:p>
          <a:p>
            <a:pPr marL="457200" indent="-457200">
              <a:buFont typeface="Wingdings" pitchFamily="2" charset="2"/>
              <a:buChar char="Ø"/>
            </a:pPr>
            <a:endParaRPr lang="fr-FR" sz="2800" b="1" dirty="0"/>
          </a:p>
          <a:p>
            <a:pPr marL="457200" indent="-457200">
              <a:buFont typeface="Wingdings" pitchFamily="2" charset="2"/>
              <a:buChar char="Ø"/>
            </a:pPr>
            <a:r>
              <a:rPr lang="fr-FR" sz="2800" b="1" dirty="0"/>
              <a:t>Dernière édition en 2009, </a:t>
            </a:r>
            <a:r>
              <a:rPr lang="fr-FR" sz="2800" b="1" dirty="0" smtClean="0"/>
              <a:t/>
            </a:r>
            <a:br>
              <a:rPr lang="fr-FR" sz="2800" b="1" dirty="0" smtClean="0"/>
            </a:br>
            <a:r>
              <a:rPr lang="fr-FR" sz="2800" b="1" dirty="0" smtClean="0"/>
              <a:t>1300 </a:t>
            </a:r>
            <a:r>
              <a:rPr lang="fr-FR" sz="2800" b="1" dirty="0" err="1"/>
              <a:t>assos</a:t>
            </a:r>
            <a:r>
              <a:rPr lang="fr-FR" sz="2800" b="1" dirty="0"/>
              <a:t> inscrites, </a:t>
            </a:r>
            <a:r>
              <a:rPr lang="fr-FR" sz="2800" b="1" dirty="0" smtClean="0"/>
              <a:t/>
            </a:r>
            <a:br>
              <a:rPr lang="fr-FR" sz="2800" b="1" dirty="0" smtClean="0"/>
            </a:br>
            <a:r>
              <a:rPr lang="fr-FR" sz="2800" b="1" dirty="0" smtClean="0"/>
              <a:t>530 </a:t>
            </a:r>
            <a:r>
              <a:rPr lang="fr-FR" sz="2800" b="1" dirty="0"/>
              <a:t>000 billets vendus, </a:t>
            </a:r>
            <a:r>
              <a:rPr lang="fr-FR" sz="2800" b="1" dirty="0" smtClean="0"/>
              <a:t/>
            </a:r>
            <a:br>
              <a:rPr lang="fr-FR" sz="2800" b="1" dirty="0" smtClean="0"/>
            </a:br>
            <a:r>
              <a:rPr lang="fr-FR" sz="2800" b="1" dirty="0" smtClean="0"/>
              <a:t>650 </a:t>
            </a:r>
            <a:r>
              <a:rPr lang="fr-FR" sz="2800" b="1" dirty="0"/>
              <a:t>000 € pour les </a:t>
            </a:r>
            <a:r>
              <a:rPr lang="fr-FR" sz="2800" b="1" dirty="0" err="1"/>
              <a:t>assos</a:t>
            </a:r>
            <a:r>
              <a:rPr lang="fr-FR" sz="2800" b="1" dirty="0"/>
              <a:t>…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036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dirty="0" smtClean="0"/>
              <a:t>Reversement </a:t>
            </a:r>
            <a:r>
              <a:rPr lang="fr-FR" sz="3600" dirty="0"/>
              <a:t>des fonds aux </a:t>
            </a:r>
            <a:r>
              <a:rPr lang="fr-FR" sz="3600" dirty="0" smtClean="0"/>
              <a:t>associations : exemple (1/2)</a:t>
            </a:r>
            <a:r>
              <a:rPr lang="fr-FR" i="1" dirty="0"/>
              <a:t/>
            </a:r>
            <a:br>
              <a:rPr lang="fr-FR" i="1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83568" y="1700808"/>
            <a:ext cx="79928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fr-FR" sz="2400" b="1" dirty="0" smtClean="0"/>
              <a:t>6 juillet : commande de 700 billets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fr-FR" sz="2400" b="1" dirty="0" smtClean="0"/>
              <a:t>les frais liés à l’édition et personnalisation étant de 0,10€ par billet, la somme de 70€ sera prélevée sur le compte de l’association</a:t>
            </a:r>
          </a:p>
          <a:p>
            <a:pPr marL="457200" indent="-457200">
              <a:buFont typeface="Wingdings" pitchFamily="2" charset="2"/>
              <a:buChar char="Ø"/>
            </a:pPr>
            <a:endParaRPr lang="fr-FR" sz="2400" b="1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fr-FR" sz="2400" b="1" dirty="0" smtClean="0"/>
              <a:t>28 septembre au 11 novembre : vente de billets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r-FR" sz="2400" b="1" dirty="0" smtClean="0"/>
              <a:t>l’association </a:t>
            </a:r>
            <a:r>
              <a:rPr lang="fr-FR" sz="2400" b="1" dirty="0"/>
              <a:t>a vendu 680 billets</a:t>
            </a:r>
            <a:endParaRPr lang="fr-FR" sz="2400" b="1" dirty="0" smtClean="0"/>
          </a:p>
          <a:p>
            <a:r>
              <a:rPr lang="fr-FR" sz="2400" b="1" dirty="0" smtClean="0"/>
              <a:t>       	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fr-FR" sz="2400" b="1" dirty="0" smtClean="0"/>
              <a:t>du 12 au 16 novembre :</a:t>
            </a:r>
            <a:r>
              <a:rPr lang="fr-FR" sz="2400" b="1" dirty="0"/>
              <a:t> </a:t>
            </a:r>
            <a:r>
              <a:rPr lang="fr-FR" sz="2400" b="1" dirty="0" smtClean="0"/>
              <a:t>la somme de 1020€ collectée sera remise au Crédit Mutuel, avec les 20 billets invendus.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fr-FR" sz="2400" b="1" dirty="0" smtClean="0"/>
              <a:t>…</a:t>
            </a:r>
          </a:p>
          <a:p>
            <a:r>
              <a:rPr lang="fr-FR" sz="2400" b="1" dirty="0"/>
              <a:t>	</a:t>
            </a:r>
            <a:endParaRPr lang="fr-FR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53100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39552" y="1844824"/>
            <a:ext cx="79928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fr-FR" sz="2400" b="1" dirty="0" smtClean="0"/>
              <a:t>La répartition :</a:t>
            </a:r>
          </a:p>
          <a:p>
            <a:r>
              <a:rPr lang="fr-FR" sz="2400" b="1" dirty="0"/>
              <a:t>	</a:t>
            </a:r>
            <a:r>
              <a:rPr lang="fr-FR" sz="2400" b="1" dirty="0" smtClean="0"/>
              <a:t>sur chaque billet vendu, une quote-part de 0,15€ sera 	destinée à doter le challenge pour l’emploi, la 	solidarité et le développement durable soit 102€</a:t>
            </a:r>
          </a:p>
          <a:p>
            <a:endParaRPr lang="fr-FR" sz="2400" b="1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fr-FR" sz="2400" b="1" dirty="0" smtClean="0"/>
              <a:t>La somme qui sera reversée fin du 1</a:t>
            </a:r>
            <a:r>
              <a:rPr lang="fr-FR" sz="2400" b="1" baseline="30000" dirty="0" smtClean="0"/>
              <a:t>er</a:t>
            </a:r>
            <a:r>
              <a:rPr lang="fr-FR" sz="2400" b="1" dirty="0" smtClean="0"/>
              <a:t> trimestre 2014 à l’association sera donc de 918€</a:t>
            </a:r>
          </a:p>
          <a:p>
            <a:pPr marL="342900" indent="-342900">
              <a:buFont typeface="Wingdings" pitchFamily="2" charset="2"/>
              <a:buChar char="Ø"/>
            </a:pPr>
            <a:endParaRPr lang="fr-FR" sz="2400" b="1" dirty="0"/>
          </a:p>
          <a:p>
            <a:pPr marL="342900" indent="-342900">
              <a:buFont typeface="Wingdings" pitchFamily="2" charset="2"/>
              <a:buChar char="Ø"/>
            </a:pPr>
            <a:r>
              <a:rPr lang="fr-FR" sz="2400" b="1" dirty="0" smtClean="0"/>
              <a:t>Compte-tenu de l’achat des billets (70€), l’opération permet de dégager un solde net de 848€ au bénéfice de l’association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2204120" y="427038"/>
            <a:ext cx="66350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Berlin Sans FB Demi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12800" dirty="0" smtClean="0"/>
              <a:t>Reversement des fonds aux associations : exemple (2/2)</a:t>
            </a:r>
            <a:r>
              <a:rPr lang="fr-FR" sz="12800" i="1" dirty="0" smtClean="0"/>
              <a:t/>
            </a:r>
            <a:br>
              <a:rPr lang="fr-FR" sz="12800" i="1" dirty="0" smtClean="0"/>
            </a:br>
            <a:r>
              <a:rPr lang="fr-FR" sz="12800" dirty="0" smtClean="0"/>
              <a:t/>
            </a:r>
            <a:br>
              <a:rPr lang="fr-FR" sz="12800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101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11560" y="1700808"/>
            <a:ext cx="799288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fr-FR" sz="2400" b="1" dirty="0" smtClean="0"/>
              <a:t>11 décembre : tirage au sort sur Laval et Le Mans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fr-FR" sz="2400" b="1" dirty="0" smtClean="0"/>
              <a:t>12 décembre : tirage au sort sur Alençon et </a:t>
            </a:r>
            <a:r>
              <a:rPr lang="fr-FR" sz="2400" b="1" dirty="0" err="1" smtClean="0"/>
              <a:t>Saint-lô</a:t>
            </a:r>
            <a:r>
              <a:rPr lang="fr-FR" sz="2400" b="1" dirty="0" smtClean="0"/>
              <a:t> </a:t>
            </a:r>
          </a:p>
          <a:p>
            <a:endParaRPr lang="fr-FR" sz="2400" b="1" dirty="0"/>
          </a:p>
          <a:p>
            <a:pPr marL="342900" indent="-342900">
              <a:buFont typeface="Wingdings" pitchFamily="2" charset="2"/>
              <a:buChar char="Ø"/>
            </a:pPr>
            <a:r>
              <a:rPr lang="fr-FR" sz="2400" b="1" dirty="0" smtClean="0"/>
              <a:t>Les numéros gagnants seront diffusés dès le tirage au sort sur le site Crédit Mutuel.</a:t>
            </a:r>
          </a:p>
          <a:p>
            <a:r>
              <a:rPr lang="fr-FR" sz="2400" b="1" dirty="0" smtClean="0"/>
              <a:t> 	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fr-FR" sz="2400" b="1" dirty="0" smtClean="0"/>
              <a:t>Un affichage des numéros gagnants sera mis en place dans </a:t>
            </a:r>
            <a:r>
              <a:rPr lang="fr-FR" sz="2400" b="1" dirty="0"/>
              <a:t>les caisses de Crédit </a:t>
            </a:r>
            <a:r>
              <a:rPr lang="fr-FR" sz="2400" b="1" dirty="0" smtClean="0"/>
              <a:t>Mutuel</a:t>
            </a:r>
          </a:p>
          <a:p>
            <a:pPr marL="342900" indent="-342900">
              <a:buFont typeface="Wingdings" pitchFamily="2" charset="2"/>
              <a:buChar char="Ø"/>
            </a:pPr>
            <a:endParaRPr lang="fr-FR" sz="2400" b="1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fr-FR" sz="2400" b="1" dirty="0"/>
              <a:t>Chaque association recevra la liste des numéros </a:t>
            </a:r>
            <a:r>
              <a:rPr lang="fr-FR" sz="2400" b="1" dirty="0" smtClean="0"/>
              <a:t>gagnants </a:t>
            </a:r>
            <a:r>
              <a:rPr lang="fr-FR" sz="2400" b="1" dirty="0"/>
              <a:t>des billets qu’elle aura vendus.</a:t>
            </a:r>
          </a:p>
          <a:p>
            <a:endParaRPr lang="fr-FR" sz="2400" b="1" dirty="0"/>
          </a:p>
          <a:p>
            <a:endParaRPr lang="fr-FR" sz="2400" b="1" dirty="0" smtClean="0"/>
          </a:p>
        </p:txBody>
      </p:sp>
      <p:sp>
        <p:nvSpPr>
          <p:cNvPr id="3" name="ZoneTexte 2"/>
          <p:cNvSpPr txBox="1"/>
          <p:nvPr/>
        </p:nvSpPr>
        <p:spPr>
          <a:xfrm>
            <a:off x="1881080" y="260648"/>
            <a:ext cx="67953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942997"/>
                </a:solidFill>
                <a:latin typeface="Berlin Sans FB Demi" pitchFamily="34" charset="0"/>
                <a:ea typeface="+mj-ea"/>
                <a:cs typeface="+mj-cs"/>
              </a:rPr>
              <a:t>11 et 12 décembre : </a:t>
            </a:r>
            <a:r>
              <a:rPr lang="fr-FR" sz="3200" i="1" dirty="0">
                <a:latin typeface="Berlin Sans FB Demi" pitchFamily="34" charset="0"/>
                <a:ea typeface="+mj-ea"/>
                <a:cs typeface="+mj-cs"/>
              </a:rPr>
              <a:t>Tirage au sort</a:t>
            </a:r>
          </a:p>
          <a:p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42334268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83568" y="2359979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fr-FR" sz="2400" b="1" dirty="0" smtClean="0"/>
              <a:t>Fin décembre : la remise des lots de la caisse s’effectuera dans le cadre de manifestations locales à l’initiative de l’association et du Crédit Mutuel</a:t>
            </a:r>
            <a:endParaRPr lang="fr-FR" sz="24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2123728" y="476672"/>
            <a:ext cx="6552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942997"/>
                </a:solidFill>
                <a:latin typeface="Berlin Sans FB Demi" pitchFamily="34" charset="0"/>
                <a:ea typeface="+mj-ea"/>
                <a:cs typeface="+mj-cs"/>
              </a:rPr>
              <a:t>Fin décembre : </a:t>
            </a:r>
            <a:r>
              <a:rPr lang="fr-FR" sz="3200" i="1" dirty="0">
                <a:latin typeface="Berlin Sans FB Demi" pitchFamily="34" charset="0"/>
                <a:ea typeface="+mj-ea"/>
                <a:cs typeface="+mj-cs"/>
              </a:rPr>
              <a:t>Remise des lots</a:t>
            </a:r>
          </a:p>
          <a:p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55980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355976" y="485912"/>
            <a:ext cx="46805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endParaRPr lang="fr-FR" sz="2800" b="1" dirty="0" smtClean="0"/>
          </a:p>
          <a:p>
            <a:r>
              <a:rPr lang="fr-FR" sz="4000" dirty="0">
                <a:latin typeface="Berlin Sans FB Demi" pitchFamily="34" charset="0"/>
                <a:ea typeface="+mj-ea"/>
                <a:cs typeface="+mj-cs"/>
              </a:rPr>
              <a:t>Un </a:t>
            </a:r>
            <a:r>
              <a:rPr lang="fr-FR" sz="4000" dirty="0" smtClean="0">
                <a:latin typeface="Berlin Sans FB Demi" pitchFamily="34" charset="0"/>
                <a:ea typeface="+mj-ea"/>
                <a:cs typeface="+mj-cs"/>
              </a:rPr>
              <a:t>Challenge </a:t>
            </a:r>
            <a:r>
              <a:rPr lang="fr-FR" sz="4000" dirty="0">
                <a:latin typeface="Berlin Sans FB Demi" pitchFamily="34" charset="0"/>
                <a:ea typeface="+mj-ea"/>
                <a:cs typeface="+mj-cs"/>
              </a:rPr>
              <a:t>régional </a:t>
            </a:r>
          </a:p>
          <a:p>
            <a:pPr marL="457200" indent="-457200">
              <a:buFont typeface="Wingdings" pitchFamily="2" charset="2"/>
              <a:buChar char="Ø"/>
            </a:pPr>
            <a:endParaRPr lang="fr-FR" sz="3200" dirty="0">
              <a:latin typeface="Berlin Sans FB Demi" pitchFamily="34" charset="0"/>
              <a:ea typeface="+mj-ea"/>
              <a:cs typeface="+mj-cs"/>
            </a:endParaRPr>
          </a:p>
          <a:p>
            <a:r>
              <a:rPr lang="fr-FR" sz="3200" dirty="0">
                <a:latin typeface="Berlin Sans FB Demi" pitchFamily="34" charset="0"/>
                <a:ea typeface="+mj-ea"/>
                <a:cs typeface="+mj-cs"/>
              </a:rPr>
              <a:t>	pour l’emploi,</a:t>
            </a:r>
          </a:p>
          <a:p>
            <a:r>
              <a:rPr lang="fr-FR" sz="3200" dirty="0">
                <a:latin typeface="Berlin Sans FB Demi" pitchFamily="34" charset="0"/>
                <a:ea typeface="+mj-ea"/>
                <a:cs typeface="+mj-cs"/>
              </a:rPr>
              <a:t>	la solidarité, 	</a:t>
            </a:r>
          </a:p>
          <a:p>
            <a:r>
              <a:rPr lang="fr-FR" sz="3200" dirty="0">
                <a:latin typeface="Berlin Sans FB Demi" pitchFamily="34" charset="0"/>
                <a:ea typeface="+mj-ea"/>
                <a:cs typeface="+mj-cs"/>
              </a:rPr>
              <a:t>	et le </a:t>
            </a:r>
            <a:r>
              <a:rPr lang="fr-FR" sz="3200" dirty="0" smtClean="0">
                <a:latin typeface="Berlin Sans FB Demi" pitchFamily="34" charset="0"/>
                <a:ea typeface="+mj-ea"/>
                <a:cs typeface="+mj-cs"/>
              </a:rPr>
              <a:t>	développement </a:t>
            </a:r>
          </a:p>
          <a:p>
            <a:r>
              <a:rPr lang="fr-FR" sz="3200" dirty="0" smtClean="0">
                <a:latin typeface="Berlin Sans FB Demi" pitchFamily="34" charset="0"/>
                <a:ea typeface="+mj-ea"/>
                <a:cs typeface="+mj-cs"/>
              </a:rPr>
              <a:t>	durable</a:t>
            </a:r>
            <a:endParaRPr lang="fr-FR" sz="3200" dirty="0">
              <a:latin typeface="Berlin Sans FB Dem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0305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83568" y="2359979"/>
            <a:ext cx="79928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fr-FR" sz="2400" b="1" dirty="0" smtClean="0"/>
              <a:t>Le challenge régional pour l’emploi, la solidarité et le développement durable constitue le second volet de l’opération.</a:t>
            </a:r>
            <a:endParaRPr lang="fr-FR" sz="2400" b="1" dirty="0"/>
          </a:p>
          <a:p>
            <a:pPr marL="457200" indent="-457200">
              <a:buFont typeface="Wingdings" pitchFamily="2" charset="2"/>
              <a:buChar char="Ø"/>
            </a:pPr>
            <a:r>
              <a:rPr lang="fr-FR" sz="2400" b="1" dirty="0" smtClean="0"/>
              <a:t>Ouvert à toute association domiciliée sur le territoire, cliente ou non de la Fédération du Crédit Mutuel, sans obligation de participer à la tombola</a:t>
            </a:r>
            <a:endParaRPr lang="fr-FR" sz="2400" b="1" dirty="0"/>
          </a:p>
          <a:p>
            <a:pPr marL="457200" indent="-457200">
              <a:buFont typeface="Wingdings" pitchFamily="2" charset="2"/>
              <a:buChar char="Ø"/>
            </a:pPr>
            <a:r>
              <a:rPr lang="fr-FR" sz="2400" b="1" dirty="0" smtClean="0"/>
              <a:t>Financé par 10% des sommes recueillies sur les ventes de billets de la tombola</a:t>
            </a:r>
            <a:endParaRPr lang="fr-FR" sz="24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2051720" y="586366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Berlin Sans FB Demi" pitchFamily="34" charset="0"/>
                <a:ea typeface="+mj-ea"/>
                <a:cs typeface="+mj-cs"/>
              </a:rPr>
              <a:t>Le </a:t>
            </a:r>
            <a:r>
              <a:rPr lang="fr-FR" sz="3200" dirty="0" smtClean="0">
                <a:latin typeface="Berlin Sans FB Demi" pitchFamily="34" charset="0"/>
                <a:ea typeface="+mj-ea"/>
                <a:cs typeface="+mj-cs"/>
              </a:rPr>
              <a:t>Challenge</a:t>
            </a:r>
            <a:endParaRPr lang="fr-FR" sz="3200" dirty="0">
              <a:latin typeface="Berlin Sans FB Dem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3491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83568" y="2359979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fr-FR" sz="2400" b="1" dirty="0" smtClean="0"/>
              <a:t>Si la somme de 110 000€ n’était pas acquise</a:t>
            </a:r>
            <a:r>
              <a:rPr lang="fr-FR" sz="2400" b="1" dirty="0"/>
              <a:t> </a:t>
            </a:r>
            <a:r>
              <a:rPr lang="fr-FR" sz="2400" b="1" dirty="0" smtClean="0"/>
              <a:t>par la tombola, Créavenir dotera les prix du Challenge à hauteur de cette somme</a:t>
            </a:r>
            <a:endParaRPr lang="fr-FR" sz="24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2051720" y="586366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Berlin Sans FB Demi" pitchFamily="34" charset="0"/>
                <a:ea typeface="+mj-ea"/>
                <a:cs typeface="+mj-cs"/>
              </a:rPr>
              <a:t>Le C</a:t>
            </a:r>
            <a:r>
              <a:rPr lang="fr-FR" sz="3200" dirty="0" smtClean="0">
                <a:latin typeface="Berlin Sans FB Demi" pitchFamily="34" charset="0"/>
                <a:ea typeface="+mj-ea"/>
                <a:cs typeface="+mj-cs"/>
              </a:rPr>
              <a:t>hallenge doté à 110 000 €</a:t>
            </a:r>
            <a:endParaRPr lang="fr-FR" sz="3200" dirty="0">
              <a:latin typeface="Berlin Sans FB Dem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3830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67544" y="1844824"/>
            <a:ext cx="79928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fr-FR" sz="2400" b="1" dirty="0" smtClean="0"/>
              <a:t>A partir du 1</a:t>
            </a:r>
            <a:r>
              <a:rPr lang="fr-FR" sz="2400" b="1" baseline="30000" dirty="0" smtClean="0"/>
              <a:t>er</a:t>
            </a:r>
            <a:r>
              <a:rPr lang="fr-FR" sz="2400" b="1" dirty="0" smtClean="0"/>
              <a:t> juin, les associations qui souhaitent participer peuvent retirer un dossier auprès d’une caisse de Crédit Mutuel ou le télécharger sur le site  </a:t>
            </a:r>
            <a:r>
              <a:rPr lang="fr-FR" sz="2400" b="1" dirty="0" smtClean="0">
                <a:hlinkClick r:id="rId2"/>
              </a:rPr>
              <a:t>www.creditmutuel.fr</a:t>
            </a:r>
            <a:endParaRPr lang="fr-FR" sz="2400" b="1" dirty="0" smtClean="0"/>
          </a:p>
          <a:p>
            <a:pPr marL="457200" indent="-457200">
              <a:buFont typeface="Wingdings" pitchFamily="2" charset="2"/>
              <a:buChar char="Ø"/>
            </a:pPr>
            <a:endParaRPr lang="fr-FR" sz="2400" b="1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fr-FR" sz="2400" b="1" dirty="0" smtClean="0"/>
              <a:t>Ce dossier servira de support de présentation du projet. Il sera complété et retourné dans une caisse de Crédit Mutuel avant le 2 novembre. La caisse ayant réceptionné le dossier complètera la fiche d’avis et transmettra le dossier au siège.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051720" y="586366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Berlin Sans FB Demi" pitchFamily="34" charset="0"/>
                <a:ea typeface="+mj-ea"/>
                <a:cs typeface="+mj-cs"/>
              </a:rPr>
              <a:t>Le </a:t>
            </a:r>
            <a:r>
              <a:rPr lang="fr-FR" sz="3200" dirty="0" smtClean="0">
                <a:latin typeface="Berlin Sans FB Demi" pitchFamily="34" charset="0"/>
                <a:ea typeface="+mj-ea"/>
                <a:cs typeface="+mj-cs"/>
              </a:rPr>
              <a:t>Challenge</a:t>
            </a:r>
            <a:endParaRPr lang="fr-FR" sz="3200" dirty="0">
              <a:latin typeface="Berlin Sans FB Dem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1021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83568" y="2359979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fr-FR" sz="2400" b="1" dirty="0" smtClean="0"/>
              <a:t>Les associations participantes devront présenter une initiative en faveur de l’emploi, de la solidarité ou du développement durable.</a:t>
            </a:r>
          </a:p>
          <a:p>
            <a:pPr marL="1371600" lvl="2" indent="-457200">
              <a:buFont typeface="Wingdings" pitchFamily="2" charset="2"/>
              <a:buChar char="Ø"/>
            </a:pPr>
            <a:endParaRPr lang="fr-FR" sz="24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2051720" y="586366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Berlin Sans FB Demi" pitchFamily="34" charset="0"/>
                <a:ea typeface="+mj-ea"/>
                <a:cs typeface="+mj-cs"/>
              </a:rPr>
              <a:t>Le C</a:t>
            </a:r>
            <a:r>
              <a:rPr lang="fr-FR" sz="3200" dirty="0" smtClean="0">
                <a:latin typeface="Berlin Sans FB Demi" pitchFamily="34" charset="0"/>
                <a:ea typeface="+mj-ea"/>
                <a:cs typeface="+mj-cs"/>
              </a:rPr>
              <a:t>hallenge : les critères</a:t>
            </a:r>
            <a:endParaRPr lang="fr-FR" sz="3200" dirty="0">
              <a:latin typeface="Berlin Sans FB Dem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8083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83568" y="1700808"/>
            <a:ext cx="79928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fr-FR" sz="2400" b="1" dirty="0" smtClean="0"/>
              <a:t>Les </a:t>
            </a:r>
            <a:r>
              <a:rPr lang="fr-FR" sz="2400" b="1" dirty="0"/>
              <a:t>retombées directes ou indirectes en terme d’emploi durable sur le territoire de la Fédération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fr-FR" sz="2400" b="1" dirty="0"/>
              <a:t>L’innovation et l’originalité du projet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fr-FR" sz="2400" b="1" dirty="0"/>
              <a:t>La pérennité et la faisabilité au plan économique (montage financier)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fr-FR" sz="2400" b="1" dirty="0" smtClean="0"/>
              <a:t>L’utilité économique et sociale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fr-FR" sz="2400" b="1" dirty="0" smtClean="0"/>
              <a:t>La transposition possible du projet sur un autre site ou sur une autre structure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fr-FR" sz="2400" b="1" dirty="0" smtClean="0"/>
              <a:t>Une action de solidarité ou une action dans le cadre du développement durable sur le territoire Maine-Anjou, Basse-Normandie</a:t>
            </a:r>
            <a:endParaRPr lang="fr-FR" sz="24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2051720" y="586366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Berlin Sans FB Demi" pitchFamily="34" charset="0"/>
                <a:ea typeface="+mj-ea"/>
                <a:cs typeface="+mj-cs"/>
              </a:rPr>
              <a:t>Le C</a:t>
            </a:r>
            <a:r>
              <a:rPr lang="fr-FR" sz="3200" dirty="0" smtClean="0">
                <a:latin typeface="Berlin Sans FB Demi" pitchFamily="34" charset="0"/>
                <a:ea typeface="+mj-ea"/>
                <a:cs typeface="+mj-cs"/>
              </a:rPr>
              <a:t>hallenge : les critères</a:t>
            </a:r>
            <a:endParaRPr lang="fr-FR" sz="3200" dirty="0">
              <a:latin typeface="Berlin Sans FB Dem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5724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39552" y="1916832"/>
            <a:ext cx="828092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q"/>
            </a:pPr>
            <a:endParaRPr lang="fr-FR" sz="20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lvl="0" fontAlgn="base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</a:pPr>
            <a:r>
              <a:rPr lang="fr-FR" sz="2400" b="1" dirty="0" smtClean="0"/>
              <a:t>Une </a:t>
            </a:r>
            <a:r>
              <a:rPr lang="fr-FR" sz="2400" b="1" dirty="0"/>
              <a:t>grande TOMBOLA régionale au profit des associations 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</a:pPr>
            <a:r>
              <a:rPr lang="fr-FR" sz="2400" b="1" dirty="0">
                <a:solidFill>
                  <a:srgbClr val="000000"/>
                </a:solidFill>
              </a:rPr>
              <a:t>	pour vous aider dans la réalisation de vos actions </a:t>
            </a:r>
            <a:endParaRPr lang="fr-FR" sz="2400" b="1" dirty="0" smtClean="0">
              <a:solidFill>
                <a:srgbClr val="000000"/>
              </a:solidFill>
            </a:endParaRPr>
          </a:p>
          <a:p>
            <a:pPr lvl="0" fontAlgn="base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</a:pPr>
            <a:endParaRPr lang="fr-FR" sz="2400" dirty="0" smtClean="0"/>
          </a:p>
          <a:p>
            <a:pPr lvl="0" fontAlgn="base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</a:pPr>
            <a:r>
              <a:rPr lang="fr-FR" sz="2400" b="1" dirty="0"/>
              <a:t>U</a:t>
            </a:r>
            <a:r>
              <a:rPr lang="fr-FR" sz="2400" b="1" dirty="0" smtClean="0">
                <a:solidFill>
                  <a:srgbClr val="000000"/>
                </a:solidFill>
              </a:rPr>
              <a:t>n </a:t>
            </a:r>
            <a:r>
              <a:rPr lang="fr-FR" sz="2400" b="1" dirty="0">
                <a:solidFill>
                  <a:srgbClr val="000000"/>
                </a:solidFill>
              </a:rPr>
              <a:t>CHALLENGE régional pour l’emploi, la solidarité et le développement durable.</a:t>
            </a:r>
          </a:p>
          <a:p>
            <a:pPr lvl="1" fontAlgn="base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</a:pPr>
            <a:r>
              <a:rPr lang="fr-FR" sz="2400" b="1" dirty="0">
                <a:solidFill>
                  <a:srgbClr val="000000"/>
                </a:solidFill>
              </a:rPr>
              <a:t>	pour vous accompagner dans vos projets en faveur de l’emploi, la solidarité et le développement durable</a:t>
            </a:r>
          </a:p>
          <a:p>
            <a:r>
              <a:rPr lang="fr-FR" sz="2400" b="1" dirty="0" smtClean="0"/>
              <a:t>  </a:t>
            </a:r>
            <a:endParaRPr lang="fr-FR" sz="2400" b="1" dirty="0"/>
          </a:p>
          <a:p>
            <a:endParaRPr lang="fr-FR" sz="2800" b="1" dirty="0" smtClean="0"/>
          </a:p>
          <a:p>
            <a:endParaRPr lang="fr-FR" sz="2800" dirty="0"/>
          </a:p>
        </p:txBody>
      </p:sp>
      <p:sp>
        <p:nvSpPr>
          <p:cNvPr id="8" name="Flèche courbée vers la droite 7"/>
          <p:cNvSpPr/>
          <p:nvPr/>
        </p:nvSpPr>
        <p:spPr>
          <a:xfrm>
            <a:off x="1018106" y="2924944"/>
            <a:ext cx="420608" cy="368024"/>
          </a:xfrm>
          <a:prstGeom prst="curvedRightArrow">
            <a:avLst/>
          </a:prstGeom>
          <a:solidFill>
            <a:srgbClr val="942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Flèche courbée vers la droite 10"/>
          <p:cNvSpPr/>
          <p:nvPr/>
        </p:nvSpPr>
        <p:spPr>
          <a:xfrm>
            <a:off x="1018106" y="4941168"/>
            <a:ext cx="420608" cy="368024"/>
          </a:xfrm>
          <a:prstGeom prst="curvedRightArrow">
            <a:avLst/>
          </a:prstGeom>
          <a:solidFill>
            <a:srgbClr val="942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68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83568" y="2359979"/>
            <a:ext cx="79928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Les jurys départementaux et régional seront présidés </a:t>
            </a:r>
            <a:r>
              <a:rPr lang="fr-FR" sz="2400" b="1" dirty="0"/>
              <a:t>par le Président </a:t>
            </a:r>
            <a:r>
              <a:rPr lang="fr-FR" sz="2400" b="1" dirty="0" smtClean="0"/>
              <a:t>Fédéral ou un représentant.</a:t>
            </a:r>
          </a:p>
          <a:p>
            <a:endParaRPr lang="fr-FR" sz="2400" b="1" dirty="0"/>
          </a:p>
          <a:p>
            <a:r>
              <a:rPr lang="fr-FR" sz="2400" b="1" dirty="0" smtClean="0"/>
              <a:t>Ils seront composés de membres des organismes institutionnels des départements, du monde économique et social et du Crédit Mutuel.</a:t>
            </a:r>
          </a:p>
          <a:p>
            <a:pPr marL="914400" lvl="1" indent="-457200">
              <a:buFont typeface="Wingdings" pitchFamily="2" charset="2"/>
              <a:buChar char="Ø"/>
            </a:pPr>
            <a:endParaRPr lang="fr-FR" sz="24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1979712" y="476672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Berlin Sans FB Demi" pitchFamily="34" charset="0"/>
                <a:ea typeface="+mj-ea"/>
                <a:cs typeface="+mj-cs"/>
              </a:rPr>
              <a:t>Les jurys du Challenge</a:t>
            </a:r>
          </a:p>
        </p:txBody>
      </p:sp>
    </p:spTree>
    <p:extLst>
      <p:ext uri="{BB962C8B-B14F-4D97-AF65-F5344CB8AC3E}">
        <p14:creationId xmlns:p14="http://schemas.microsoft.com/office/powerpoint/2010/main" val="82125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23528" y="1916832"/>
            <a:ext cx="84249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Les 4 jurys départementaux sélectionneront 5 dossiers chacun :</a:t>
            </a:r>
            <a:br>
              <a:rPr lang="fr-FR" sz="2400" b="1" dirty="0" smtClean="0"/>
            </a:br>
            <a:endParaRPr lang="fr-FR" sz="2400" b="1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fr-FR" sz="2400" b="1" dirty="0" smtClean="0"/>
              <a:t>Les 2 premiers de chaque département seront transmis au jury régional pour être classés et primés</a:t>
            </a:r>
            <a:br>
              <a:rPr lang="fr-FR" sz="2400" b="1" dirty="0" smtClean="0"/>
            </a:br>
            <a:endParaRPr lang="fr-FR" sz="2400" b="1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fr-FR" sz="2400" b="1" dirty="0" smtClean="0"/>
              <a:t>Les 3 autres dossiers seront classés et recevront les prix suivants :</a:t>
            </a:r>
          </a:p>
          <a:p>
            <a:pPr marL="1257300" lvl="2" indent="-342900">
              <a:buFont typeface="Wingdings" pitchFamily="2" charset="2"/>
              <a:buChar char="ü"/>
            </a:pPr>
            <a:r>
              <a:rPr lang="fr-FR" sz="2400" b="1" dirty="0" smtClean="0"/>
              <a:t>1</a:t>
            </a:r>
            <a:r>
              <a:rPr lang="fr-FR" sz="2400" b="1" baseline="30000" dirty="0" smtClean="0"/>
              <a:t>er</a:t>
            </a:r>
            <a:r>
              <a:rPr lang="fr-FR" sz="2400" b="1" dirty="0" smtClean="0"/>
              <a:t> prix départemental : 5000€</a:t>
            </a:r>
          </a:p>
          <a:p>
            <a:pPr marL="1257300" lvl="2" indent="-342900">
              <a:buFont typeface="Wingdings" pitchFamily="2" charset="2"/>
              <a:buChar char="ü"/>
            </a:pPr>
            <a:r>
              <a:rPr lang="fr-FR" sz="2400" b="1" dirty="0" smtClean="0"/>
              <a:t>2 et 3</a:t>
            </a:r>
            <a:r>
              <a:rPr lang="fr-FR" sz="2400" b="1" baseline="30000" dirty="0" smtClean="0"/>
              <a:t>ème</a:t>
            </a:r>
            <a:r>
              <a:rPr lang="fr-FR" sz="2400" b="1" dirty="0" smtClean="0"/>
              <a:t> prix départemental : 3000€ </a:t>
            </a:r>
            <a:endParaRPr lang="fr-FR" sz="24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1979712" y="332656"/>
            <a:ext cx="6984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Berlin Sans FB Demi" pitchFamily="34" charset="0"/>
                <a:ea typeface="+mj-ea"/>
                <a:cs typeface="+mj-cs"/>
              </a:rPr>
              <a:t>Fin novembre : </a:t>
            </a:r>
            <a:r>
              <a:rPr lang="fr-FR" sz="3200" dirty="0" smtClean="0">
                <a:latin typeface="Berlin Sans FB Demi" pitchFamily="34" charset="0"/>
                <a:ea typeface="+mj-ea"/>
                <a:cs typeface="+mj-cs"/>
              </a:rPr>
              <a:t>les </a:t>
            </a:r>
            <a:r>
              <a:rPr lang="fr-FR" sz="3200" dirty="0">
                <a:latin typeface="Berlin Sans FB Demi" pitchFamily="34" charset="0"/>
                <a:ea typeface="+mj-ea"/>
                <a:cs typeface="+mj-cs"/>
              </a:rPr>
              <a:t>jurys </a:t>
            </a:r>
            <a:r>
              <a:rPr lang="fr-FR" sz="3200" dirty="0" smtClean="0">
                <a:latin typeface="Berlin Sans FB Demi" pitchFamily="34" charset="0"/>
                <a:ea typeface="+mj-ea"/>
                <a:cs typeface="+mj-cs"/>
              </a:rPr>
              <a:t>départementaux</a:t>
            </a:r>
            <a:endParaRPr lang="fr-FR" sz="3200" dirty="0">
              <a:latin typeface="Berlin Sans FB Dem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8088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83568" y="2060848"/>
            <a:ext cx="79928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Le jury régional classera les 8 dossiers et attribuera les prix suivants:</a:t>
            </a:r>
            <a:br>
              <a:rPr lang="fr-FR" sz="2400" b="1" dirty="0" smtClean="0"/>
            </a:br>
            <a:endParaRPr lang="fr-FR" sz="2400" b="1" dirty="0" smtClean="0"/>
          </a:p>
          <a:p>
            <a:pPr marL="800100" lvl="1" indent="-342900">
              <a:buFont typeface="Wingdings" pitchFamily="2" charset="2"/>
              <a:buChar char="ü"/>
            </a:pPr>
            <a:r>
              <a:rPr lang="fr-FR" sz="2400" b="1" dirty="0" smtClean="0"/>
              <a:t>1</a:t>
            </a:r>
            <a:r>
              <a:rPr lang="fr-FR" sz="2400" b="1" baseline="30000" dirty="0" smtClean="0"/>
              <a:t>er</a:t>
            </a:r>
            <a:r>
              <a:rPr lang="fr-FR" sz="2400" b="1" dirty="0" smtClean="0"/>
              <a:t> prix    : 15 000€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fr-FR" sz="2400" b="1" dirty="0" smtClean="0"/>
              <a:t>2</a:t>
            </a:r>
            <a:r>
              <a:rPr lang="fr-FR" sz="2400" b="1" baseline="30000" dirty="0" smtClean="0"/>
              <a:t>ème</a:t>
            </a:r>
            <a:r>
              <a:rPr lang="fr-FR" sz="2400" b="1" dirty="0" smtClean="0"/>
              <a:t> prix : 12 000€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fr-FR" sz="2400" b="1" dirty="0" smtClean="0"/>
              <a:t>3</a:t>
            </a:r>
            <a:r>
              <a:rPr lang="fr-FR" sz="2400" b="1" baseline="30000" dirty="0" smtClean="0"/>
              <a:t>ème</a:t>
            </a:r>
            <a:r>
              <a:rPr lang="fr-FR" sz="2400" b="1" dirty="0" smtClean="0"/>
              <a:t> prix :   8 000€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fr-FR" sz="2400" b="1" dirty="0" smtClean="0"/>
              <a:t>4</a:t>
            </a:r>
            <a:r>
              <a:rPr lang="fr-FR" sz="2400" b="1" baseline="30000" dirty="0" smtClean="0"/>
              <a:t>ème</a:t>
            </a:r>
            <a:r>
              <a:rPr lang="fr-FR" sz="2400" b="1" dirty="0" smtClean="0"/>
              <a:t> prix :   7 000€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fr-FR" sz="2400" b="1" dirty="0" smtClean="0"/>
              <a:t>5 au 8</a:t>
            </a:r>
            <a:r>
              <a:rPr lang="fr-FR" sz="2400" b="1" baseline="30000" dirty="0" smtClean="0"/>
              <a:t>ème</a:t>
            </a:r>
            <a:r>
              <a:rPr lang="fr-FR" sz="2400" b="1" dirty="0" smtClean="0"/>
              <a:t> prix : 6 000€</a:t>
            </a:r>
            <a:endParaRPr lang="fr-FR" sz="24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2051720" y="476672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Berlin Sans FB Demi" pitchFamily="34" charset="0"/>
                <a:ea typeface="+mj-ea"/>
                <a:cs typeface="+mj-cs"/>
              </a:rPr>
              <a:t>Début décembre : jury régional</a:t>
            </a:r>
          </a:p>
        </p:txBody>
      </p:sp>
    </p:spTree>
    <p:extLst>
      <p:ext uri="{BB962C8B-B14F-4D97-AF65-F5344CB8AC3E}">
        <p14:creationId xmlns:p14="http://schemas.microsoft.com/office/powerpoint/2010/main" val="207468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832" y="332656"/>
            <a:ext cx="6225504" cy="528541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7272"/>
            <a:ext cx="9144000" cy="91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58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3496">
            <a:off x="5035989" y="570924"/>
            <a:ext cx="3362420" cy="3774391"/>
          </a:xfrm>
          <a:prstGeom prst="rect">
            <a:avLst/>
          </a:prstGeom>
        </p:spPr>
      </p:pic>
      <p:sp>
        <p:nvSpPr>
          <p:cNvPr id="13" name="Sous-titre 12"/>
          <p:cNvSpPr>
            <a:spLocks noGrp="1"/>
          </p:cNvSpPr>
          <p:nvPr>
            <p:ph type="subTitle" idx="1"/>
          </p:nvPr>
        </p:nvSpPr>
        <p:spPr>
          <a:xfrm>
            <a:off x="1043608" y="4725144"/>
            <a:ext cx="6760840" cy="720080"/>
          </a:xfrm>
        </p:spPr>
        <p:txBody>
          <a:bodyPr>
            <a:noAutofit/>
          </a:bodyPr>
          <a:lstStyle/>
          <a:p>
            <a:r>
              <a:rPr lang="fr-FR" sz="2400" dirty="0">
                <a:solidFill>
                  <a:schemeClr val="tx1"/>
                </a:solidFill>
                <a:latin typeface="Berlin Sans FB Demi" pitchFamily="34" charset="0"/>
              </a:rPr>
              <a:t>Une grande tombola </a:t>
            </a:r>
            <a:r>
              <a:rPr lang="fr-FR" sz="2400" dirty="0" smtClean="0">
                <a:solidFill>
                  <a:schemeClr val="tx1"/>
                </a:solidFill>
                <a:latin typeface="Berlin Sans FB Demi" pitchFamily="34" charset="0"/>
              </a:rPr>
              <a:t>régionale avec un capital d’émission de 1 200 000€ pour 800 000 billets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09330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39552" y="2060848"/>
            <a:ext cx="82809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fr-FR" sz="2400" b="1" dirty="0" smtClean="0"/>
              <a:t>Pour votre association :</a:t>
            </a:r>
          </a:p>
          <a:p>
            <a:r>
              <a:rPr lang="fr-FR" sz="2400" b="1" dirty="0" smtClean="0"/>
              <a:t>	Un moyen de financer et réaliser vos nouveaux projets</a:t>
            </a:r>
          </a:p>
          <a:p>
            <a:r>
              <a:rPr lang="fr-FR" sz="2400" b="1" dirty="0" smtClean="0"/>
              <a:t>	Une loterie avec plus de 2300 lots</a:t>
            </a:r>
            <a:endParaRPr lang="fr-FR" sz="2400" b="1" dirty="0"/>
          </a:p>
          <a:p>
            <a:pPr marL="457200" indent="-457200">
              <a:buFont typeface="Wingdings" pitchFamily="2" charset="2"/>
              <a:buChar char="§"/>
            </a:pPr>
            <a:endParaRPr lang="fr-FR" sz="2400" b="1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fr-FR" sz="2400" b="1" dirty="0" smtClean="0"/>
              <a:t>Pour le Crédit Mutuel :</a:t>
            </a:r>
          </a:p>
          <a:p>
            <a:r>
              <a:rPr lang="fr-FR" sz="2400" b="1" dirty="0" smtClean="0"/>
              <a:t>	Une implication sur son territoire et un soutien aux         	projets associatifs</a:t>
            </a:r>
            <a:endParaRPr lang="fr-FR" sz="24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3061803" y="476672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Berlin Sans FB Demi" pitchFamily="34" charset="0"/>
                <a:ea typeface="+mj-ea"/>
                <a:cs typeface="+mj-cs"/>
              </a:rPr>
              <a:t>La tombola </a:t>
            </a:r>
          </a:p>
        </p:txBody>
      </p:sp>
    </p:spTree>
    <p:extLst>
      <p:ext uri="{BB962C8B-B14F-4D97-AF65-F5344CB8AC3E}">
        <p14:creationId xmlns:p14="http://schemas.microsoft.com/office/powerpoint/2010/main" val="376340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51720" y="413792"/>
            <a:ext cx="663508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23528" y="1988840"/>
            <a:ext cx="87129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fr-FR" sz="2400" b="1" dirty="0" smtClean="0"/>
              <a:t>Le Crédit Mutuel organise la logistique :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fr-FR" sz="2400" b="1" dirty="0" smtClean="0"/>
              <a:t>Impression et personnalisation des billets, remis en caisse locale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fr-FR" sz="2400" b="1" dirty="0" smtClean="0"/>
              <a:t>Achat </a:t>
            </a:r>
            <a:r>
              <a:rPr lang="fr-FR" sz="2400" b="1" dirty="0"/>
              <a:t>des </a:t>
            </a:r>
            <a:r>
              <a:rPr lang="fr-FR" sz="2400" b="1" dirty="0" smtClean="0"/>
              <a:t>lots, tirage au sort des gagnants, et remise des prix </a:t>
            </a:r>
          </a:p>
          <a:p>
            <a:r>
              <a:rPr lang="fr-FR" sz="2400" b="1" dirty="0"/>
              <a:t>	</a:t>
            </a:r>
            <a:r>
              <a:rPr lang="fr-FR" sz="2400" b="1" dirty="0" smtClean="0"/>
              <a:t>	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fr-FR" sz="2400" b="1" dirty="0" smtClean="0"/>
              <a:t>Votre association :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fr-FR" sz="2400" b="1" dirty="0" smtClean="0"/>
              <a:t>Commande et vend les billets au public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fr-FR" sz="2400" b="1" dirty="0" smtClean="0"/>
              <a:t>Remet les lots aux gagnants dans les caisses de Crédit Mutuel</a:t>
            </a:r>
            <a:endParaRPr lang="fr-FR" sz="24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2123728" y="476672"/>
            <a:ext cx="6624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Berlin Sans FB Demi" pitchFamily="34" charset="0"/>
                <a:ea typeface="+mj-ea"/>
                <a:cs typeface="+mj-cs"/>
              </a:rPr>
              <a:t>La </a:t>
            </a:r>
            <a:r>
              <a:rPr lang="fr-FR" sz="3600" dirty="0" smtClean="0">
                <a:latin typeface="Berlin Sans FB Demi" pitchFamily="34" charset="0"/>
                <a:ea typeface="+mj-ea"/>
                <a:cs typeface="+mj-cs"/>
              </a:rPr>
              <a:t>tombola : les principes </a:t>
            </a:r>
            <a:endParaRPr lang="fr-FR" sz="3600" dirty="0">
              <a:latin typeface="Berlin Sans FB Dem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5436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353347"/>
          </a:xfrm>
        </p:spPr>
        <p:txBody>
          <a:bodyPr/>
          <a:lstStyle/>
          <a:p>
            <a:pPr marL="457200" indent="-457200">
              <a:buFont typeface="Wingdings" pitchFamily="2" charset="2"/>
              <a:buChar char="Ø"/>
            </a:pPr>
            <a:r>
              <a:rPr lang="fr-FR" sz="2400" b="1" dirty="0"/>
              <a:t>Pour toutes les associations </a:t>
            </a:r>
          </a:p>
          <a:p>
            <a:pPr lvl="1">
              <a:buFont typeface="Arial" pitchFamily="34" charset="0"/>
              <a:buChar char="•"/>
            </a:pPr>
            <a:r>
              <a:rPr lang="fr-FR" sz="2400" b="1" dirty="0"/>
              <a:t>clientes dans une caisse de Crédit Mutuel à la date de clôture des inscriptions</a:t>
            </a:r>
          </a:p>
          <a:p>
            <a:pPr marL="457200" indent="-457200">
              <a:buFont typeface="Wingdings" pitchFamily="2" charset="2"/>
              <a:buChar char="Ø"/>
            </a:pPr>
            <a:endParaRPr lang="fr-FR" sz="2400" b="1" dirty="0"/>
          </a:p>
          <a:p>
            <a:pPr lvl="1">
              <a:buFont typeface="Arial" pitchFamily="34" charset="0"/>
              <a:buChar char="•"/>
            </a:pPr>
            <a:r>
              <a:rPr lang="fr-FR" sz="2400" b="1" dirty="0"/>
              <a:t>à but non lucratif, et conformément à l’arrêté préfectoral n°201305960006 du 28 février 2013,ayant pour objet :</a:t>
            </a:r>
          </a:p>
          <a:p>
            <a:pPr lvl="2"/>
            <a:r>
              <a:rPr lang="fr-FR" b="1" dirty="0" smtClean="0"/>
              <a:t> D’encourager </a:t>
            </a:r>
            <a:r>
              <a:rPr lang="fr-FR" b="1" dirty="0"/>
              <a:t>les arts</a:t>
            </a:r>
          </a:p>
          <a:p>
            <a:pPr lvl="2"/>
            <a:r>
              <a:rPr lang="fr-FR" b="1" dirty="0" smtClean="0"/>
              <a:t> D’encourager </a:t>
            </a:r>
            <a:r>
              <a:rPr lang="fr-FR" b="1" dirty="0"/>
              <a:t>les activités sportives</a:t>
            </a:r>
          </a:p>
          <a:p>
            <a:pPr lvl="2"/>
            <a:r>
              <a:rPr lang="fr-FR" b="1" dirty="0" smtClean="0"/>
              <a:t> De </a:t>
            </a:r>
            <a:r>
              <a:rPr lang="fr-FR" b="1" dirty="0"/>
              <a:t>conduire des actions de bienfaisance</a:t>
            </a:r>
          </a:p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123728" y="476672"/>
            <a:ext cx="6624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Berlin Sans FB Demi" pitchFamily="34" charset="0"/>
                <a:ea typeface="+mj-ea"/>
                <a:cs typeface="+mj-cs"/>
              </a:rPr>
              <a:t>La </a:t>
            </a:r>
            <a:r>
              <a:rPr lang="fr-FR" sz="3600" dirty="0" smtClean="0">
                <a:latin typeface="Berlin Sans FB Demi" pitchFamily="34" charset="0"/>
                <a:ea typeface="+mj-ea"/>
                <a:cs typeface="+mj-cs"/>
              </a:rPr>
              <a:t>tombola : les principes </a:t>
            </a:r>
            <a:endParaRPr lang="fr-FR" sz="3600" dirty="0">
              <a:latin typeface="Berlin Sans FB Dem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0814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83568" y="1772816"/>
            <a:ext cx="79928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fr-FR" sz="2400" b="1" dirty="0" smtClean="0"/>
              <a:t>Vente des billets au public au prix de 1,50€ le billet</a:t>
            </a:r>
            <a:br>
              <a:rPr lang="fr-FR" sz="2400" b="1" dirty="0" smtClean="0"/>
            </a:br>
            <a:endParaRPr lang="fr-FR" sz="2400" b="1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fr-FR" sz="2400" b="1" dirty="0" smtClean="0"/>
              <a:t>Achat des billets : 0,10€ par l’association (somme prélevée au moment de l’inscription et commande des billets)</a:t>
            </a:r>
            <a:br>
              <a:rPr lang="fr-FR" sz="2400" b="1" dirty="0" smtClean="0"/>
            </a:br>
            <a:endParaRPr lang="fr-FR" sz="2400" b="1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fr-FR" sz="2400" b="1" dirty="0" smtClean="0"/>
              <a:t>Prélèvement de 0,15€ par billet vendu pour financer les prix du challenge pour l’emploi , la solidarité et le développement durable</a:t>
            </a:r>
            <a:br>
              <a:rPr lang="fr-FR" sz="2400" b="1" dirty="0" smtClean="0"/>
            </a:br>
            <a:endParaRPr lang="fr-FR" sz="2400" b="1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fr-FR" sz="2400" b="1" dirty="0" smtClean="0"/>
              <a:t>Différence de 1,25€ par billet vendu au profit de l’association</a:t>
            </a:r>
            <a:endParaRPr lang="fr-FR" sz="24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2123728" y="476672"/>
            <a:ext cx="6624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Berlin Sans FB Demi" pitchFamily="34" charset="0"/>
                <a:ea typeface="+mj-ea"/>
                <a:cs typeface="+mj-cs"/>
              </a:rPr>
              <a:t>La </a:t>
            </a:r>
            <a:r>
              <a:rPr lang="fr-FR" sz="3600" dirty="0" smtClean="0">
                <a:latin typeface="Berlin Sans FB Demi" pitchFamily="34" charset="0"/>
                <a:ea typeface="+mj-ea"/>
                <a:cs typeface="+mj-cs"/>
              </a:rPr>
              <a:t>tombola : les principes </a:t>
            </a:r>
            <a:endParaRPr lang="fr-FR" sz="3600" dirty="0">
              <a:latin typeface="Berlin Sans FB Dem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7370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83568" y="1916832"/>
            <a:ext cx="82809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fr-FR" sz="2400" b="1" dirty="0" smtClean="0"/>
              <a:t>Les billets sont présentés par carnets de 10</a:t>
            </a:r>
          </a:p>
          <a:p>
            <a:pPr marL="457200" indent="-457200">
              <a:buFont typeface="Wingdings" pitchFamily="2" charset="2"/>
              <a:buChar char="Ø"/>
            </a:pPr>
            <a:endParaRPr lang="fr-FR" sz="2400" b="1" dirty="0"/>
          </a:p>
          <a:p>
            <a:pPr marL="457200" indent="-457200">
              <a:buFont typeface="Wingdings" pitchFamily="2" charset="2"/>
              <a:buChar char="Ø"/>
            </a:pPr>
            <a:r>
              <a:rPr lang="fr-FR" sz="2400" b="1" dirty="0" smtClean="0"/>
              <a:t>Les billets sont personnalisés au nom et adresse de l’association</a:t>
            </a:r>
          </a:p>
          <a:p>
            <a:pPr marL="457200" indent="-457200">
              <a:buFont typeface="Wingdings" pitchFamily="2" charset="2"/>
              <a:buChar char="Ø"/>
            </a:pPr>
            <a:endParaRPr lang="fr-FR" sz="2400" b="1" dirty="0"/>
          </a:p>
          <a:p>
            <a:pPr marL="457200" indent="-457200">
              <a:buFont typeface="Wingdings" pitchFamily="2" charset="2"/>
              <a:buChar char="Ø"/>
            </a:pPr>
            <a:r>
              <a:rPr lang="fr-FR" sz="2400" b="1" dirty="0" smtClean="0"/>
              <a:t>Les commandes de billets :</a:t>
            </a:r>
          </a:p>
          <a:p>
            <a:pPr lvl="1"/>
            <a:r>
              <a:rPr lang="fr-FR" sz="2400" b="1" dirty="0" smtClean="0"/>
              <a:t>	Minimum de 100 billets par association</a:t>
            </a:r>
          </a:p>
          <a:p>
            <a:pPr lvl="1"/>
            <a:r>
              <a:rPr lang="fr-FR" sz="2400" b="1" dirty="0"/>
              <a:t>	</a:t>
            </a:r>
            <a:r>
              <a:rPr lang="fr-FR" sz="2400" b="1" dirty="0" smtClean="0"/>
              <a:t>Maximum de </a:t>
            </a:r>
            <a:r>
              <a:rPr lang="fr-FR" sz="2400" b="1" dirty="0"/>
              <a:t>1200 billets </a:t>
            </a:r>
            <a:r>
              <a:rPr lang="fr-FR" sz="2400" b="1" dirty="0" smtClean="0"/>
              <a:t>par association sans section </a:t>
            </a:r>
          </a:p>
          <a:p>
            <a:pPr lvl="1"/>
            <a:r>
              <a:rPr lang="fr-FR" sz="2400" b="1" dirty="0"/>
              <a:t>	</a:t>
            </a:r>
            <a:r>
              <a:rPr lang="fr-FR" sz="2400" b="1" dirty="0" smtClean="0"/>
              <a:t>Maximum </a:t>
            </a:r>
            <a:r>
              <a:rPr lang="fr-FR" sz="2400" b="1" dirty="0"/>
              <a:t>de </a:t>
            </a:r>
            <a:r>
              <a:rPr lang="fr-FR" sz="2400" b="1" dirty="0" smtClean="0"/>
              <a:t>5000 billets </a:t>
            </a:r>
            <a:r>
              <a:rPr lang="fr-FR" sz="2400" b="1" dirty="0"/>
              <a:t>par association </a:t>
            </a:r>
            <a:r>
              <a:rPr lang="fr-FR" sz="2400" b="1" dirty="0" smtClean="0"/>
              <a:t>avec 	section(s) (1200 </a:t>
            </a:r>
            <a:r>
              <a:rPr lang="fr-FR" sz="2400" b="1" dirty="0"/>
              <a:t>billets </a:t>
            </a:r>
            <a:r>
              <a:rPr lang="fr-FR" sz="2400" b="1" dirty="0" smtClean="0"/>
              <a:t>+ 500 billets par section cliente)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123728" y="476672"/>
            <a:ext cx="6624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Berlin Sans FB Demi" pitchFamily="34" charset="0"/>
                <a:ea typeface="+mj-ea"/>
                <a:cs typeface="+mj-cs"/>
              </a:rPr>
              <a:t>La </a:t>
            </a:r>
            <a:r>
              <a:rPr lang="fr-FR" sz="3600" dirty="0" smtClean="0">
                <a:latin typeface="Berlin Sans FB Demi" pitchFamily="34" charset="0"/>
                <a:ea typeface="+mj-ea"/>
                <a:cs typeface="+mj-cs"/>
              </a:rPr>
              <a:t>tombola : les principes </a:t>
            </a:r>
            <a:endParaRPr lang="fr-FR" sz="3600" dirty="0">
              <a:latin typeface="Berlin Sans FB Dem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7163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578</TotalTime>
  <Words>1212</Words>
  <Application>Microsoft Office PowerPoint</Application>
  <PresentationFormat>Affichage à l'écran (4:3)</PresentationFormat>
  <Paragraphs>235</Paragraphs>
  <Slides>33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4" baseType="lpstr">
      <vt:lpstr>Thème Office</vt:lpstr>
      <vt:lpstr>Présentation PowerPoint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Reversement des fonds aux associations : exemple (1/2)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Présentation PowerPoint</vt:lpstr>
    </vt:vector>
  </TitlesOfParts>
  <Company>Euro Information client principal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LARDEUBR</dc:creator>
  <cp:lastModifiedBy>HUONAR</cp:lastModifiedBy>
  <cp:revision>73</cp:revision>
  <cp:lastPrinted>2013-05-02T14:45:50Z</cp:lastPrinted>
  <dcterms:created xsi:type="dcterms:W3CDTF">2013-04-09T15:36:10Z</dcterms:created>
  <dcterms:modified xsi:type="dcterms:W3CDTF">2013-05-23T09:51:32Z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807427155</vt:i4>
  </property>
  <property fmtid="{D5CDD505-2E9C-101B-9397-08002B2CF9AE}" pid="3" name="_NewReviewCycle">
    <vt:lpwstr/>
  </property>
  <property fmtid="{D5CDD505-2E9C-101B-9397-08002B2CF9AE}" pid="4" name="_EmailSubject">
    <vt:lpwstr>PPT Crédit Mutuel</vt:lpwstr>
  </property>
  <property fmtid="{D5CDD505-2E9C-101B-9397-08002B2CF9AE}" pid="5" name="_AuthorEmail">
    <vt:lpwstr>arnaud.huon@creditmutuel.fr</vt:lpwstr>
  </property>
  <property fmtid="{D5CDD505-2E9C-101B-9397-08002B2CF9AE}" pid="6" name="_AuthorEmailDisplayName">
    <vt:lpwstr>HUON Arnaud</vt:lpwstr>
  </property>
</Properties>
</file>