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2" r:id="rId3"/>
    <p:sldId id="258" r:id="rId4"/>
    <p:sldId id="263" r:id="rId5"/>
    <p:sldId id="275" r:id="rId6"/>
    <p:sldId id="281" r:id="rId7"/>
    <p:sldId id="276" r:id="rId8"/>
    <p:sldId id="282" r:id="rId9"/>
    <p:sldId id="283" r:id="rId10"/>
    <p:sldId id="271" r:id="rId11"/>
    <p:sldId id="280"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Ref idx="major">
          <a:srgbClr val="FFFFFF"/>
        </a:fontRef>
        <a:srgbClr val="FFFFFF"/>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88" autoAdjust="0"/>
  </p:normalViewPr>
  <p:slideViewPr>
    <p:cSldViewPr>
      <p:cViewPr varScale="1">
        <p:scale>
          <a:sx n="78" d="100"/>
          <a:sy n="78" d="100"/>
        </p:scale>
        <p:origin x="3730"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402596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spTree>
      <p:nvGrpSpPr>
        <p:cNvPr id="1" name=""/>
        <p:cNvGrpSpPr/>
        <p:nvPr/>
      </p:nvGrpSpPr>
      <p:grpSpPr>
        <a:xfrm>
          <a:off x="0" y="0"/>
          <a:ext cx="0" cy="0"/>
          <a:chOff x="0" y="0"/>
          <a:chExt cx="0" cy="0"/>
        </a:xfrm>
      </p:grpSpPr>
      <p:sp>
        <p:nvSpPr>
          <p:cNvPr id="12" name="Ligne"/>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exte du titre"/>
          <p:cNvSpPr txBox="1">
            <a:spLocks noGrp="1"/>
          </p:cNvSpPr>
          <p:nvPr>
            <p:ph type="title"/>
          </p:nvPr>
        </p:nvSpPr>
        <p:spPr>
          <a:xfrm>
            <a:off x="571500" y="1320800"/>
            <a:ext cx="11861800" cy="3175000"/>
          </a:xfrm>
          <a:prstGeom prst="rect">
            <a:avLst/>
          </a:prstGeom>
        </p:spPr>
        <p:txBody>
          <a:bodyPr/>
          <a:lstStyle/>
          <a:p>
            <a:r>
              <a:t>Texte du titre</a:t>
            </a:r>
          </a:p>
        </p:txBody>
      </p:sp>
      <p:sp>
        <p:nvSpPr>
          <p:cNvPr id="14" name="Texte niveau 1…"/>
          <p:cNvSpPr txBox="1">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1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tion">
    <p:spTree>
      <p:nvGrpSpPr>
        <p:cNvPr id="1" name=""/>
        <p:cNvGrpSpPr/>
        <p:nvPr/>
      </p:nvGrpSpPr>
      <p:grpSpPr>
        <a:xfrm>
          <a:off x="0" y="0"/>
          <a:ext cx="0" cy="0"/>
          <a:chOff x="0" y="0"/>
          <a:chExt cx="0" cy="0"/>
        </a:xfrm>
      </p:grpSpPr>
      <p:sp>
        <p:nvSpPr>
          <p:cNvPr id="101" name="-Gilles Allain"/>
          <p:cNvSpPr txBox="1">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-Gilles Allain</a:t>
            </a:r>
          </a:p>
        </p:txBody>
      </p:sp>
      <p:sp>
        <p:nvSpPr>
          <p:cNvPr id="102" name="« Saisissez une citation ici. »"/>
          <p:cNvSpPr txBox="1">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 Saisissez une citation ici. »</a:t>
            </a: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ierge">
    <p:spTree>
      <p:nvGrpSpPr>
        <p:cNvPr id="1" name=""/>
        <p:cNvGrpSpPr/>
        <p:nvPr/>
      </p:nvGrpSpPr>
      <p:grpSpPr>
        <a:xfrm>
          <a:off x="0" y="0"/>
          <a:ext cx="0" cy="0"/>
          <a:chOff x="0" y="0"/>
          <a:chExt cx="0" cy="0"/>
        </a:xfrm>
      </p:grpSpPr>
      <p:sp>
        <p:nvSpPr>
          <p:cNvPr id="118"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e">
    <p:spTree>
      <p:nvGrpSpPr>
        <p:cNvPr id="1" name=""/>
        <p:cNvGrpSpPr/>
        <p:nvPr/>
      </p:nvGrpSpPr>
      <p:grpSpPr>
        <a:xfrm>
          <a:off x="0" y="0"/>
          <a:ext cx="0" cy="0"/>
          <a:chOff x="0" y="0"/>
          <a:chExt cx="0" cy="0"/>
        </a:xfrm>
      </p:grpSpPr>
      <p:sp>
        <p:nvSpPr>
          <p:cNvPr id="22" name="Ligne"/>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Image"/>
          <p:cNvSpPr>
            <a:spLocks noGrp="1"/>
          </p:cNvSpPr>
          <p:nvPr>
            <p:ph type="pic" idx="13"/>
          </p:nvPr>
        </p:nvSpPr>
        <p:spPr>
          <a:xfrm>
            <a:off x="0" y="0"/>
            <a:ext cx="13004800" cy="7594600"/>
          </a:xfrm>
          <a:prstGeom prst="rect">
            <a:avLst/>
          </a:prstGeom>
        </p:spPr>
        <p:txBody>
          <a:bodyPr lIns="91439" tIns="45719" rIns="91439" bIns="45719">
            <a:noAutofit/>
          </a:bodyPr>
          <a:lstStyle/>
          <a:p>
            <a:endParaRPr/>
          </a:p>
        </p:txBody>
      </p:sp>
      <p:sp>
        <p:nvSpPr>
          <p:cNvPr id="24" name="Texte du titre"/>
          <p:cNvSpPr txBox="1">
            <a:spLocks noGrp="1"/>
          </p:cNvSpPr>
          <p:nvPr>
            <p:ph type="title"/>
          </p:nvPr>
        </p:nvSpPr>
        <p:spPr>
          <a:xfrm>
            <a:off x="1409700" y="7785100"/>
            <a:ext cx="5791200" cy="1701800"/>
          </a:xfrm>
          <a:prstGeom prst="rect">
            <a:avLst/>
          </a:prstGeom>
        </p:spPr>
        <p:txBody>
          <a:bodyPr anchor="ctr"/>
          <a:lstStyle>
            <a:lvl1pPr algn="r">
              <a:defRPr sz="4200">
                <a:solidFill>
                  <a:srgbClr val="000000"/>
                </a:solidFill>
                <a:latin typeface="+mn-lt"/>
                <a:ea typeface="+mn-ea"/>
                <a:cs typeface="+mn-cs"/>
                <a:sym typeface="Helvetica Neue Light"/>
              </a:defRPr>
            </a:lvl1pPr>
          </a:lstStyle>
          <a:p>
            <a:r>
              <a:t>Texte du titre</a:t>
            </a:r>
          </a:p>
        </p:txBody>
      </p:sp>
      <p:sp>
        <p:nvSpPr>
          <p:cNvPr id="25" name="Texte niveau 1…"/>
          <p:cNvSpPr txBox="1">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2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re - Centré">
    <p:spTree>
      <p:nvGrpSpPr>
        <p:cNvPr id="1" name=""/>
        <p:cNvGrpSpPr/>
        <p:nvPr/>
      </p:nvGrpSpPr>
      <p:grpSpPr>
        <a:xfrm>
          <a:off x="0" y="0"/>
          <a:ext cx="0" cy="0"/>
          <a:chOff x="0" y="0"/>
          <a:chExt cx="0" cy="0"/>
        </a:xfrm>
      </p:grpSpPr>
      <p:sp>
        <p:nvSpPr>
          <p:cNvPr id="33" name="Texte du titre"/>
          <p:cNvSpPr txBox="1">
            <a:spLocks noGrp="1"/>
          </p:cNvSpPr>
          <p:nvPr>
            <p:ph type="title"/>
          </p:nvPr>
        </p:nvSpPr>
        <p:spPr>
          <a:xfrm>
            <a:off x="571500" y="3289300"/>
            <a:ext cx="11861800" cy="3175000"/>
          </a:xfrm>
          <a:prstGeom prst="rect">
            <a:avLst/>
          </a:prstGeom>
        </p:spPr>
        <p:txBody>
          <a:bodyPr anchor="ctr"/>
          <a:lstStyle/>
          <a:p>
            <a:r>
              <a:t>Texte du titre</a:t>
            </a:r>
          </a:p>
        </p:txBody>
      </p:sp>
      <p:sp>
        <p:nvSpPr>
          <p:cNvPr id="3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e">
    <p:spTree>
      <p:nvGrpSpPr>
        <p:cNvPr id="1" name=""/>
        <p:cNvGrpSpPr/>
        <p:nvPr/>
      </p:nvGrpSpPr>
      <p:grpSpPr>
        <a:xfrm>
          <a:off x="0" y="0"/>
          <a:ext cx="0" cy="0"/>
          <a:chOff x="0" y="0"/>
          <a:chExt cx="0" cy="0"/>
        </a:xfrm>
      </p:grpSpPr>
      <p:sp>
        <p:nvSpPr>
          <p:cNvPr id="41" name="Ligne"/>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Texte du titre"/>
          <p:cNvSpPr txBox="1">
            <a:spLocks noGrp="1"/>
          </p:cNvSpPr>
          <p:nvPr>
            <p:ph type="title"/>
          </p:nvPr>
        </p:nvSpPr>
        <p:spPr>
          <a:xfrm>
            <a:off x="571500" y="1435100"/>
            <a:ext cx="5334000" cy="3175000"/>
          </a:xfrm>
          <a:prstGeom prst="rect">
            <a:avLst/>
          </a:prstGeom>
        </p:spPr>
        <p:txBody>
          <a:bodyPr/>
          <a:lstStyle/>
          <a:p>
            <a:r>
              <a:t>Texte du titre</a:t>
            </a:r>
          </a:p>
        </p:txBody>
      </p:sp>
      <p:sp>
        <p:nvSpPr>
          <p:cNvPr id="44" name="Texte niveau 1…"/>
          <p:cNvSpPr txBox="1">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52" name="Texte du titre"/>
          <p:cNvSpPr txBox="1">
            <a:spLocks noGrp="1"/>
          </p:cNvSpPr>
          <p:nvPr>
            <p:ph type="title"/>
          </p:nvPr>
        </p:nvSpPr>
        <p:spPr>
          <a:prstGeom prst="rect">
            <a:avLst/>
          </a:prstGeom>
        </p:spPr>
        <p:txBody>
          <a:bodyPr/>
          <a:lstStyle/>
          <a:p>
            <a:r>
              <a:t>Texte du titre</a:t>
            </a: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60" name="Texte du titre"/>
          <p:cNvSpPr txBox="1">
            <a:spLocks noGrp="1"/>
          </p:cNvSpPr>
          <p:nvPr>
            <p:ph type="title"/>
          </p:nvPr>
        </p:nvSpPr>
        <p:spPr>
          <a:prstGeom prst="rect">
            <a:avLst/>
          </a:prstGeom>
        </p:spPr>
        <p:txBody>
          <a:bodyPr/>
          <a:lstStyle/>
          <a:p>
            <a:r>
              <a:t>Texte du titre</a:t>
            </a:r>
          </a:p>
        </p:txBody>
      </p:sp>
      <p:sp>
        <p:nvSpPr>
          <p:cNvPr id="6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2"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re, puces et photo">
    <p:spTree>
      <p:nvGrpSpPr>
        <p:cNvPr id="1" name=""/>
        <p:cNvGrpSpPr/>
        <p:nvPr/>
      </p:nvGrpSpPr>
      <p:grpSpPr>
        <a:xfrm>
          <a:off x="0" y="0"/>
          <a:ext cx="0" cy="0"/>
          <a:chOff x="0" y="0"/>
          <a:chExt cx="0" cy="0"/>
        </a:xfrm>
      </p:grpSpPr>
      <p:sp>
        <p:nvSpPr>
          <p:cNvPr id="69" name="Ligne"/>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Texte du titre"/>
          <p:cNvSpPr txBox="1">
            <a:spLocks noGrp="1"/>
          </p:cNvSpPr>
          <p:nvPr>
            <p:ph type="title"/>
          </p:nvPr>
        </p:nvSpPr>
        <p:spPr>
          <a:xfrm>
            <a:off x="571500" y="330200"/>
            <a:ext cx="5080000" cy="1397000"/>
          </a:xfrm>
          <a:prstGeom prst="rect">
            <a:avLst/>
          </a:prstGeom>
        </p:spPr>
        <p:txBody>
          <a:bodyPr/>
          <a:lstStyle/>
          <a:p>
            <a:r>
              <a:t>Texte du titre</a:t>
            </a:r>
          </a:p>
        </p:txBody>
      </p:sp>
      <p:sp>
        <p:nvSpPr>
          <p:cNvPr id="72" name="Texte niveau 1…"/>
          <p:cNvSpPr txBox="1">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mj-lt"/>
                <a:ea typeface="+mj-ea"/>
                <a:cs typeface="+mj-cs"/>
                <a:sym typeface="Helvetica Neue"/>
              </a:defRPr>
            </a:lvl1pPr>
            <a:lvl2pPr marL="660400" indent="-330200">
              <a:spcBef>
                <a:spcPts val="3000"/>
              </a:spcBef>
              <a:defRPr sz="2600">
                <a:latin typeface="+mj-lt"/>
                <a:ea typeface="+mj-ea"/>
                <a:cs typeface="+mj-cs"/>
                <a:sym typeface="Helvetica Neue"/>
              </a:defRPr>
            </a:lvl2pPr>
            <a:lvl3pPr marL="990600" indent="-330200">
              <a:spcBef>
                <a:spcPts val="3000"/>
              </a:spcBef>
              <a:defRPr sz="2600">
                <a:latin typeface="+mj-lt"/>
                <a:ea typeface="+mj-ea"/>
                <a:cs typeface="+mj-cs"/>
                <a:sym typeface="Helvetica Neue"/>
              </a:defRPr>
            </a:lvl3pPr>
            <a:lvl4pPr marL="1320800" indent="-330200">
              <a:spcBef>
                <a:spcPts val="3000"/>
              </a:spcBef>
              <a:defRPr sz="2600">
                <a:latin typeface="+mj-lt"/>
                <a:ea typeface="+mj-ea"/>
                <a:cs typeface="+mj-cs"/>
                <a:sym typeface="Helvetica Neue"/>
              </a:defRPr>
            </a:lvl4pPr>
            <a:lvl5pPr marL="1651000" indent="-330200">
              <a:spcBef>
                <a:spcPts val="3000"/>
              </a:spcBef>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73" name="Numéro de diapositive"/>
          <p:cNvSpPr txBox="1">
            <a:spLocks noGrp="1"/>
          </p:cNvSpPr>
          <p:nvPr>
            <p:ph type="sldNum" sz="quarter" idx="2"/>
          </p:nvPr>
        </p:nvSpPr>
        <p:spPr>
          <a:xfrm>
            <a:off x="510743" y="9199778"/>
            <a:ext cx="312014" cy="299822"/>
          </a:xfrm>
          <a:prstGeom prst="rect">
            <a:avLst/>
          </a:prstGeom>
        </p:spPr>
        <p:txBody>
          <a:bodyPr/>
          <a:lstStyle>
            <a:lvl1pPr algn="l"/>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ces">
    <p:spTree>
      <p:nvGrpSpPr>
        <p:cNvPr id="1" name=""/>
        <p:cNvGrpSpPr/>
        <p:nvPr/>
      </p:nvGrpSpPr>
      <p:grpSpPr>
        <a:xfrm>
          <a:off x="0" y="0"/>
          <a:ext cx="0" cy="0"/>
          <a:chOff x="0" y="0"/>
          <a:chExt cx="0" cy="0"/>
        </a:xfrm>
      </p:grpSpPr>
      <p:sp>
        <p:nvSpPr>
          <p:cNvPr id="80" name="Texte niveau 1…"/>
          <p:cNvSpPr txBox="1">
            <a:spLocks noGrp="1"/>
          </p:cNvSpPr>
          <p:nvPr>
            <p:ph type="body" idx="1"/>
          </p:nvPr>
        </p:nvSpPr>
        <p:spPr>
          <a:xfrm>
            <a:off x="889000" y="889000"/>
            <a:ext cx="11214100" cy="79629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photos">
    <p:spTree>
      <p:nvGrpSpPr>
        <p:cNvPr id="1" name=""/>
        <p:cNvGrpSpPr/>
        <p:nvPr/>
      </p:nvGrpSpPr>
      <p:grpSpPr>
        <a:xfrm>
          <a:off x="0" y="0"/>
          <a:ext cx="0" cy="0"/>
          <a:chOff x="0" y="0"/>
          <a:chExt cx="0" cy="0"/>
        </a:xfrm>
      </p:grpSpPr>
      <p:sp>
        <p:nvSpPr>
          <p:cNvPr id="88" name="Ligne"/>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Ligne"/>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age"/>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Image"/>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Image"/>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Texte niveau 1…"/>
          <p:cNvSpPr txBox="1">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9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gne"/>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exte du titre"/>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Texte du titre</a:t>
            </a:r>
          </a:p>
        </p:txBody>
      </p:sp>
      <p:sp>
        <p:nvSpPr>
          <p:cNvPr id="4" name="Texte niveau 1…"/>
          <p:cNvSpPr txBox="1">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2268199" y="9199778"/>
            <a:ext cx="312015" cy="299822"/>
          </a:xfrm>
          <a:prstGeom prst="rect">
            <a:avLst/>
          </a:prstGeom>
          <a:ln w="12700">
            <a:miter lim="400000"/>
          </a:ln>
        </p:spPr>
        <p:txBody>
          <a:bodyPr wrap="none" lIns="50800" tIns="50800" rIns="50800" bIns="50800" anchor="b">
            <a:spAutoFit/>
          </a:bodyPr>
          <a:lstStyle>
            <a:lvl1pPr algn="r">
              <a:defRPr sz="1400">
                <a:latin typeface="+mj-lt"/>
                <a:ea typeface="+mj-ea"/>
                <a:cs typeface="+mj-cs"/>
                <a:sym typeface="Helvetica Neue"/>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1pPr>
      <a:lvl2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2pPr>
      <a:lvl3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3pPr>
      <a:lvl4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4pPr>
      <a:lvl5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5pPr>
      <a:lvl6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6pPr>
      <a:lvl7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7pPr>
      <a:lvl8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8pPr>
      <a:lvl9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6" Type="http://schemas.openxmlformats.org/officeDocument/2006/relationships/hyperlink" Target="http://pays-de-la-loire.drdjscs.gouv.fr/spip.php?article1036" TargetMode="Externa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5" Type="http://schemas.openxmlformats.org/officeDocument/2006/relationships/hyperlink" Target="https://forms.gle/AFzrrVR28JALci6x6" TargetMode="External"/><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tiff"/><Relationship Id="rId3" Type="http://schemas.openxmlformats.org/officeDocument/2006/relationships/hyperlink" Target="https://webmail1p.orange.fr/webmail/fr_FR/read.html?FOLDER=SF_INBOX&amp;IDMSG=74585&amp;check=&amp;SORTBY=1" TargetMode="External"/><Relationship Id="rId7" Type="http://schemas.openxmlformats.org/officeDocument/2006/relationships/image" Target="../media/image4.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15.tiff"/><Relationship Id="rId5" Type="http://schemas.openxmlformats.org/officeDocument/2006/relationships/image" Target="../media/image2.png"/><Relationship Id="rId15" Type="http://schemas.openxmlformats.org/officeDocument/2006/relationships/image" Target="../media/image19.tiff"/><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8.tif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5" Type="http://schemas.openxmlformats.org/officeDocument/2006/relationships/hyperlink" Target="http://r.sib.fftt.email/mk/cl/f/fynolzkd16ydQsHdGFSkiqG2rfYynm3YntAbYtFFvOitta3NRZ0G8F459f7032MkKEnOliAmNSyixhSp_91BpBb4XKbhbpyPkZWaVVxPWFAhMucof68iS15wGpkqkuJrrGCBluWQnHxD_pWoKW20r7j13JgZxnXuZX2JllFYTvti_P1-pM2pEwc3nXLNn9nPMjTtBJ24rP1Hy6VTbBflkGnuVxDk0UmHAU8x0A9AonJm_uwN-N1PptU_0bFpiTNJ6QHgu6Z85VgM3n0es57d2ifAcQ" TargetMode="External"/><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44243" y="-38252"/>
            <a:ext cx="13093286" cy="9830104"/>
          </a:xfrm>
          <a:prstGeom prst="rect">
            <a:avLst/>
          </a:prstGeom>
          <a:solidFill>
            <a:srgbClr val="011993"/>
          </a:solidFill>
          <a:ln w="12700">
            <a:miter lim="400000"/>
          </a:ln>
        </p:spPr>
        <p:txBody>
          <a:bodyPr lIns="50800" tIns="50800" rIns="50800" bIns="50800" anchor="ctr"/>
          <a:lstStyle/>
          <a:p>
            <a:endParaRPr lang="fr-FR" b="1" dirty="0">
              <a:solidFill>
                <a:schemeClr val="bg1"/>
              </a:solidFill>
            </a:endParaRPr>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139" name="Rectangle"/>
          <p:cNvGrpSpPr/>
          <p:nvPr/>
        </p:nvGrpSpPr>
        <p:grpSpPr>
          <a:xfrm rot="21360000">
            <a:off x="3685424" y="229166"/>
            <a:ext cx="6672096" cy="2909804"/>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3760546" y="754514"/>
            <a:ext cx="6498988" cy="209821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0079" y="7459178"/>
            <a:ext cx="883275" cy="883275"/>
          </a:xfrm>
          <a:prstGeom prst="rect">
            <a:avLst/>
          </a:prstGeom>
          <a:ln w="12700">
            <a:miter lim="400000"/>
          </a:ln>
        </p:spPr>
      </p:pic>
      <p:sp>
        <p:nvSpPr>
          <p:cNvPr id="25" name="ZoneTexte 24"/>
          <p:cNvSpPr txBox="1"/>
          <p:nvPr/>
        </p:nvSpPr>
        <p:spPr>
          <a:xfrm>
            <a:off x="2829992" y="3479615"/>
            <a:ext cx="8928992"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400" b="1" dirty="0">
                <a:solidFill>
                  <a:schemeClr val="bg1"/>
                </a:solidFill>
              </a:rPr>
              <a:t>CR Visio  du 20 Mai 2020</a:t>
            </a:r>
          </a:p>
          <a:p>
            <a:pPr algn="l"/>
            <a:r>
              <a:rPr lang="fr-FR" sz="4400" b="1" dirty="0">
                <a:solidFill>
                  <a:schemeClr val="bg1"/>
                </a:solidFill>
              </a:rPr>
              <a:t>Présents : </a:t>
            </a:r>
          </a:p>
          <a:p>
            <a:pPr algn="l"/>
            <a:r>
              <a:rPr lang="fr-FR" b="1" dirty="0">
                <a:solidFill>
                  <a:schemeClr val="bg1"/>
                </a:solidFill>
              </a:rPr>
              <a:t>Michel M  –Guillaume – Florian B –Julien – Nathalie </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76504"/>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032075" y="203414"/>
            <a:ext cx="5889326" cy="1637924"/>
            <a:chOff x="12700" y="-455629"/>
            <a:chExt cx="9383848" cy="5194646"/>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16007" y="-455629"/>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09503" y="469645"/>
            <a:ext cx="5580447" cy="1323124"/>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749872" y="775712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334048" y="775712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918224" y="7685112"/>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142360" y="775712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590632" y="7685112"/>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4848" y="7613104"/>
            <a:ext cx="883275" cy="883275"/>
          </a:xfrm>
          <a:prstGeom prst="rect">
            <a:avLst/>
          </a:prstGeom>
          <a:ln w="12700">
            <a:miter lim="400000"/>
          </a:ln>
        </p:spPr>
      </p:pic>
      <p:sp>
        <p:nvSpPr>
          <p:cNvPr id="24" name="ZoneTexte 23"/>
          <p:cNvSpPr txBox="1"/>
          <p:nvPr/>
        </p:nvSpPr>
        <p:spPr>
          <a:xfrm>
            <a:off x="0" y="1924472"/>
            <a:ext cx="13004800" cy="5820338"/>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400" dirty="0">
                <a:solidFill>
                  <a:srgbClr val="FF0000"/>
                </a:solidFill>
                <a:effectLst>
                  <a:outerShdw blurRad="38100" dist="38100" dir="2700000" algn="tl">
                    <a:srgbClr val="000000">
                      <a:alpha val="43137"/>
                    </a:srgbClr>
                  </a:outerShdw>
                </a:effectLst>
              </a:rPr>
              <a:t>                     </a:t>
            </a:r>
          </a:p>
          <a:p>
            <a:endParaRPr lang="fr-FR"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endParaRPr lang="fr-FR"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r>
              <a:rPr lang="fr-FR" sz="2800" dirty="0">
                <a:solidFill>
                  <a:schemeClr val="tx1"/>
                </a:solidFill>
                <a:latin typeface="Arial" pitchFamily="34" charset="0"/>
                <a:cs typeface="Arial" pitchFamily="34" charset="0"/>
              </a:rPr>
              <a:t> </a:t>
            </a:r>
          </a:p>
          <a:p>
            <a:pPr algn="l"/>
            <a:r>
              <a:rPr lang="fr-FR" sz="3200" dirty="0">
                <a:solidFill>
                  <a:srgbClr val="FF0000"/>
                </a:solidFill>
              </a:rPr>
              <a:t>                                                     DDCS</a:t>
            </a:r>
            <a:br>
              <a:rPr lang="fr-FR" sz="3200" dirty="0">
                <a:solidFill>
                  <a:srgbClr val="0070C0"/>
                </a:solidFill>
              </a:rPr>
            </a:br>
            <a:r>
              <a:rPr lang="fr-FR" sz="2400" dirty="0">
                <a:solidFill>
                  <a:srgbClr val="FF0000"/>
                </a:solidFill>
                <a:latin typeface="Arial" pitchFamily="34" charset="0"/>
                <a:cs typeface="Arial" pitchFamily="34" charset="0"/>
              </a:rPr>
              <a:t>►</a:t>
            </a:r>
            <a:r>
              <a:rPr lang="fr-FR" sz="2400" dirty="0">
                <a:latin typeface="Arial" pitchFamily="34" charset="0"/>
                <a:cs typeface="Arial" pitchFamily="34" charset="0"/>
              </a:rPr>
              <a:t> Depuis le début de la crise sanitaire, les services de la DRDJSCS des Pays de la Loire, en partenariat avec les délégués départementaux à la vie associative, le Mouvement associatif des Pays de la Loire et le centre de ressources à la vie associative portée par la Ligue de l’enseignement – FAL 44, ont mis en place </a:t>
            </a:r>
            <a:r>
              <a:rPr lang="fr-FR" sz="2400" b="1" dirty="0">
                <a:latin typeface="Arial" pitchFamily="34" charset="0"/>
                <a:cs typeface="Arial" pitchFamily="34" charset="0"/>
              </a:rPr>
              <a:t>un cycle de </a:t>
            </a:r>
            <a:r>
              <a:rPr lang="fr-FR" sz="2400" b="1" dirty="0" err="1">
                <a:latin typeface="Arial" pitchFamily="34" charset="0"/>
                <a:cs typeface="Arial" pitchFamily="34" charset="0"/>
              </a:rPr>
              <a:t>webinaires</a:t>
            </a:r>
            <a:r>
              <a:rPr lang="fr-FR" sz="2400" dirty="0">
                <a:latin typeface="Arial" pitchFamily="34" charset="0"/>
                <a:cs typeface="Arial" pitchFamily="34" charset="0"/>
              </a:rPr>
              <a:t> </a:t>
            </a:r>
            <a:r>
              <a:rPr lang="fr-FR" sz="2400" b="1" dirty="0">
                <a:latin typeface="Arial" pitchFamily="34" charset="0"/>
                <a:cs typeface="Arial" pitchFamily="34" charset="0"/>
              </a:rPr>
              <a:t>hebdomadaires dédiés aux accompagnateurs des associations</a:t>
            </a:r>
            <a:r>
              <a:rPr lang="fr-FR" sz="2400" dirty="0">
                <a:latin typeface="Arial" pitchFamily="34" charset="0"/>
                <a:cs typeface="Arial" pitchFamily="34" charset="0"/>
              </a:rPr>
              <a:t> de la région.</a:t>
            </a:r>
          </a:p>
          <a:p>
            <a:pPr algn="l"/>
            <a:r>
              <a:rPr lang="fr-FR" sz="2400" dirty="0">
                <a:latin typeface="Arial" pitchFamily="34" charset="0"/>
                <a:cs typeface="Arial" pitchFamily="34" charset="0"/>
              </a:rPr>
              <a:t> </a:t>
            </a:r>
          </a:p>
          <a:p>
            <a:pPr algn="l"/>
            <a:r>
              <a:rPr lang="fr-FR" sz="2400" dirty="0">
                <a:latin typeface="Arial" pitchFamily="34" charset="0"/>
                <a:cs typeface="Arial" pitchFamily="34" charset="0"/>
              </a:rPr>
              <a:t>Les prochains </a:t>
            </a:r>
            <a:r>
              <a:rPr lang="fr-FR" sz="2400" dirty="0" err="1">
                <a:latin typeface="Arial" pitchFamily="34" charset="0"/>
                <a:cs typeface="Arial" pitchFamily="34" charset="0"/>
              </a:rPr>
              <a:t>webinaires</a:t>
            </a:r>
            <a:r>
              <a:rPr lang="fr-FR" sz="2400" dirty="0">
                <a:latin typeface="Arial" pitchFamily="34" charset="0"/>
                <a:cs typeface="Arial" pitchFamily="34" charset="0"/>
              </a:rPr>
              <a:t> auront lieu:</a:t>
            </a:r>
          </a:p>
          <a:p>
            <a:pPr algn="l"/>
            <a:r>
              <a:rPr lang="fr-FR" sz="2400" dirty="0">
                <a:latin typeface="Arial" pitchFamily="34" charset="0"/>
                <a:cs typeface="Arial" pitchFamily="34" charset="0"/>
              </a:rPr>
              <a:t>le mardi 26 mai à 11h sur la reprise des activités associatives et leurs conditions</a:t>
            </a:r>
          </a:p>
          <a:p>
            <a:pPr algn="l"/>
            <a:r>
              <a:rPr lang="fr-FR" sz="2400" dirty="0">
                <a:latin typeface="Arial" pitchFamily="34" charset="0"/>
                <a:cs typeface="Arial" pitchFamily="34" charset="0"/>
              </a:rPr>
              <a:t>le mardi 9 juin à 14h sur l'organisation des instances de gouvernance à distance (bureau, CA, AG) et le maintien du fonctionnement démocratique</a:t>
            </a:r>
          </a:p>
          <a:p>
            <a:pPr algn="l"/>
            <a:r>
              <a:rPr lang="fr-FR" sz="2400" dirty="0">
                <a:latin typeface="Arial" pitchFamily="34" charset="0"/>
                <a:cs typeface="Arial" pitchFamily="34" charset="0"/>
              </a:rPr>
              <a:t>Vous pouvez vous inscrire via le lien suivant: </a:t>
            </a:r>
            <a:r>
              <a:rPr lang="fr-FR" sz="2400" dirty="0">
                <a:latin typeface="Arial" pitchFamily="34" charset="0"/>
                <a:cs typeface="Arial" pitchFamily="34" charset="0"/>
                <a:hlinkClick r:id="rId15"/>
              </a:rPr>
              <a:t>https://forms.gle/AFzrrVR28JALci6x6</a:t>
            </a:r>
            <a:endParaRPr lang="fr-FR" sz="2400" dirty="0">
              <a:latin typeface="Arial" pitchFamily="34" charset="0"/>
              <a:cs typeface="Arial" pitchFamily="34" charset="0"/>
            </a:endParaRPr>
          </a:p>
          <a:p>
            <a:pPr algn="l"/>
            <a:r>
              <a:rPr lang="fr-FR" sz="2400" dirty="0">
                <a:latin typeface="Arial" pitchFamily="34" charset="0"/>
                <a:cs typeface="Arial" pitchFamily="34" charset="0"/>
              </a:rPr>
              <a:t>Vous pouvez aussi consulter les contenus des </a:t>
            </a:r>
            <a:r>
              <a:rPr lang="fr-FR" sz="2400" dirty="0" err="1">
                <a:latin typeface="Arial" pitchFamily="34" charset="0"/>
                <a:cs typeface="Arial" pitchFamily="34" charset="0"/>
              </a:rPr>
              <a:t>webinaires</a:t>
            </a:r>
            <a:r>
              <a:rPr lang="fr-FR" sz="2400" dirty="0">
                <a:latin typeface="Arial" pitchFamily="34" charset="0"/>
                <a:cs typeface="Arial" pitchFamily="34" charset="0"/>
              </a:rPr>
              <a:t> passés sur: </a:t>
            </a:r>
            <a:r>
              <a:rPr lang="fr-FR" sz="2400" dirty="0">
                <a:latin typeface="Arial" pitchFamily="34" charset="0"/>
                <a:cs typeface="Arial" pitchFamily="34" charset="0"/>
                <a:hlinkClick r:id="rId16"/>
              </a:rPr>
              <a:t>http://pays-de-la-loire.drdjscs.gouv.fr/spip.php?article1036</a:t>
            </a:r>
            <a:endParaRPr lang="fr-FR" sz="2400" dirty="0">
              <a:latin typeface="Arial" pitchFamily="34" charset="0"/>
              <a:cs typeface="Arial" pitchFamily="34" charset="0"/>
            </a:endParaRPr>
          </a:p>
          <a:p>
            <a:endParaRPr lang="fr-FR" sz="3200" dirty="0"/>
          </a:p>
          <a:p>
            <a:pPr algn="l"/>
            <a:r>
              <a:rPr lang="fr-FR" sz="3200" dirty="0">
                <a:solidFill>
                  <a:srgbClr val="0070C0"/>
                </a:solidFill>
                <a:latin typeface="Arial Black"/>
              </a:rPr>
              <a:t> </a:t>
            </a:r>
            <a:br>
              <a:rPr lang="fr-FR" sz="2800" b="1" dirty="0">
                <a:solidFill>
                  <a:srgbClr val="0070C0"/>
                </a:solidFill>
              </a:rPr>
            </a:br>
            <a:br>
              <a:rPr lang="fr-FR" sz="3200" b="1" dirty="0">
                <a:solidFill>
                  <a:srgbClr val="0070C0"/>
                </a:solidFill>
              </a:rPr>
            </a:br>
            <a:endParaRPr kumimoji="0" lang="fr-FR" sz="32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517438"/>
            <a:ext cx="362208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3200" b="1" dirty="0">
                <a:solidFill>
                  <a:schemeClr val="bg1"/>
                </a:solidFill>
              </a:rPr>
              <a:t>CR Visio</a:t>
            </a:r>
          </a:p>
          <a:p>
            <a:r>
              <a:rPr lang="fr-FR" sz="3200" b="1" dirty="0">
                <a:solidFill>
                  <a:schemeClr val="bg1"/>
                </a:solidFill>
              </a:rPr>
              <a:t> du 20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100797"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309942" y="448784"/>
            <a:ext cx="5221260" cy="1323124"/>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77864" y="7757120"/>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34048" y="7829128"/>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918224" y="7757120"/>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42360" y="7685112"/>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62640" y="7613104"/>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606856" y="7685112"/>
            <a:ext cx="883275" cy="883275"/>
          </a:xfrm>
          <a:prstGeom prst="rect">
            <a:avLst/>
          </a:prstGeom>
          <a:ln w="12700">
            <a:miter lim="400000"/>
          </a:ln>
        </p:spPr>
      </p:pic>
      <p:sp>
        <p:nvSpPr>
          <p:cNvPr id="24" name="ZoneTexte 23"/>
          <p:cNvSpPr txBox="1"/>
          <p:nvPr/>
        </p:nvSpPr>
        <p:spPr>
          <a:xfrm>
            <a:off x="0" y="2489687"/>
            <a:ext cx="13004800" cy="4319131"/>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br>
              <a:rPr lang="fr-FR" sz="3000" b="1" dirty="0">
                <a:solidFill>
                  <a:srgbClr val="0070C0"/>
                </a:solidFill>
              </a:rPr>
            </a:br>
            <a:endParaRPr lang="fr-FR" sz="2600" dirty="0">
              <a:solidFill>
                <a:srgbClr val="0070C0"/>
              </a:solidFill>
              <a:latin typeface="Arial" pitchFamily="34" charset="0"/>
              <a:cs typeface="Arial" pitchFamily="34" charset="0"/>
            </a:endParaRPr>
          </a:p>
          <a:p>
            <a:pPr algn="l"/>
            <a:endParaRPr lang="fr-FR" sz="2600" dirty="0">
              <a:solidFill>
                <a:schemeClr val="tx1"/>
              </a:solidFill>
              <a:latin typeface="Arial" pitchFamily="34" charset="0"/>
              <a:cs typeface="Arial" pitchFamily="34" charset="0"/>
            </a:endParaRPr>
          </a:p>
          <a:p>
            <a:pPr algn="l"/>
            <a:r>
              <a:rPr lang="fr-FR" sz="2600" b="1" dirty="0">
                <a:solidFill>
                  <a:srgbClr val="FF0000"/>
                </a:solidFill>
                <a:latin typeface="Arial Black"/>
              </a:rPr>
              <a:t>►  </a:t>
            </a:r>
            <a:r>
              <a:rPr lang="fr-FR" sz="2600" dirty="0">
                <a:solidFill>
                  <a:schemeClr val="tx1"/>
                </a:solidFill>
                <a:latin typeface="Arial" pitchFamily="34" charset="0"/>
                <a:cs typeface="Arial" pitchFamily="34" charset="0"/>
              </a:rPr>
              <a:t>Prochaine </a:t>
            </a:r>
            <a:r>
              <a:rPr lang="fr-FR" sz="2600" dirty="0" err="1">
                <a:solidFill>
                  <a:schemeClr val="tx1"/>
                </a:solidFill>
                <a:latin typeface="Arial" pitchFamily="34" charset="0"/>
                <a:cs typeface="Arial" pitchFamily="34" charset="0"/>
              </a:rPr>
              <a:t>visio</a:t>
            </a:r>
            <a:r>
              <a:rPr lang="fr-FR" sz="2600" dirty="0">
                <a:solidFill>
                  <a:schemeClr val="tx1"/>
                </a:solidFill>
                <a:latin typeface="Arial" pitchFamily="34" charset="0"/>
                <a:cs typeface="Arial" pitchFamily="34" charset="0"/>
              </a:rPr>
              <a:t> conférence  du comité le Jeudi 28 mai à 17H30</a:t>
            </a:r>
          </a:p>
          <a:p>
            <a:pPr algn="l"/>
            <a:endParaRPr lang="fr-FR" sz="2600" dirty="0">
              <a:solidFill>
                <a:schemeClr val="tx1"/>
              </a:solidFill>
              <a:latin typeface="Arial" pitchFamily="34" charset="0"/>
              <a:cs typeface="Arial" pitchFamily="34" charset="0"/>
            </a:endParaRPr>
          </a:p>
          <a:p>
            <a:pPr algn="l"/>
            <a:br>
              <a:rPr lang="fr-FR" sz="2600" dirty="0">
                <a:solidFill>
                  <a:srgbClr val="FF0000"/>
                </a:solidFill>
              </a:rPr>
            </a:br>
            <a:endParaRPr lang="fr-FR" sz="2600" dirty="0">
              <a:solidFill>
                <a:srgbClr val="FF0000"/>
              </a:solidFill>
              <a:latin typeface="Arial" pitchFamily="34" charset="0"/>
              <a:cs typeface="Arial" pitchFamily="34" charset="0"/>
            </a:endParaRPr>
          </a:p>
          <a:p>
            <a:pPr algn="l"/>
            <a:endParaRPr lang="fr-FR" sz="2600" dirty="0">
              <a:solidFill>
                <a:srgbClr val="0070C0"/>
              </a:solidFill>
              <a:latin typeface="Arial" pitchFamily="34" charset="0"/>
              <a:cs typeface="Arial" pitchFamily="34" charset="0"/>
            </a:endParaRPr>
          </a:p>
          <a:p>
            <a:pPr algn="l"/>
            <a:br>
              <a:rPr lang="fr-FR" sz="3000" b="1" dirty="0">
                <a:solidFill>
                  <a:srgbClr val="0070C0"/>
                </a:solidFill>
              </a:rPr>
            </a:br>
            <a:endParaRPr kumimoji="0" lang="fr-FR" sz="32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268288"/>
            <a:ext cx="391011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20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100798" y="203457"/>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021332" y="197014"/>
            <a:ext cx="5694866" cy="1323124"/>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530079" y="7459178"/>
            <a:ext cx="883275" cy="883275"/>
          </a:xfrm>
          <a:prstGeom prst="rect">
            <a:avLst/>
          </a:prstGeom>
          <a:ln w="12700">
            <a:miter lim="400000"/>
          </a:ln>
        </p:spPr>
      </p:pic>
      <p:sp>
        <p:nvSpPr>
          <p:cNvPr id="24" name="ZoneTexte 23"/>
          <p:cNvSpPr txBox="1"/>
          <p:nvPr/>
        </p:nvSpPr>
        <p:spPr>
          <a:xfrm>
            <a:off x="1533848" y="2068488"/>
            <a:ext cx="10297144" cy="5332332"/>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400" b="1" dirty="0">
              <a:solidFill>
                <a:srgbClr val="FF0000"/>
              </a:solidFill>
            </a:endParaRPr>
          </a:p>
          <a:p>
            <a:endParaRPr lang="fr-FR" sz="4400" b="1" dirty="0">
              <a:solidFill>
                <a:srgbClr val="FF0000"/>
              </a:solidFill>
            </a:endParaRPr>
          </a:p>
          <a:p>
            <a:r>
              <a:rPr lang="fr-FR" sz="4400" b="1" dirty="0">
                <a:solidFill>
                  <a:srgbClr val="FF0000"/>
                </a:solidFill>
              </a:rPr>
              <a:t>Points abordés </a:t>
            </a:r>
          </a:p>
          <a:p>
            <a:pPr algn="l"/>
            <a:r>
              <a:rPr lang="fr-FR" sz="2800" dirty="0"/>
              <a:t>- Planning salariés semaine du 25 au 29 Mai</a:t>
            </a:r>
            <a:endParaRPr lang="fr-FR" sz="2800" b="1" dirty="0">
              <a:solidFill>
                <a:srgbClr val="FF0000"/>
              </a:solidFill>
            </a:endParaRPr>
          </a:p>
          <a:p>
            <a:pPr algn="l">
              <a:buFontTx/>
              <a:buChar char="-"/>
            </a:pPr>
            <a:r>
              <a:rPr lang="fr-FR" sz="2800" dirty="0"/>
              <a:t> RH - Offre d'emploi éducateur en CDD ou Apprentissage</a:t>
            </a:r>
          </a:p>
          <a:p>
            <a:pPr algn="l">
              <a:buFontTx/>
              <a:buChar char="-"/>
            </a:pPr>
            <a:r>
              <a:rPr lang="fr-FR" sz="2800" dirty="0"/>
              <a:t> Préparation AG : diaporama - rapport élus </a:t>
            </a:r>
          </a:p>
          <a:p>
            <a:pPr algn="l">
              <a:buFontTx/>
              <a:buChar char="-"/>
            </a:pPr>
            <a:r>
              <a:rPr lang="fr-FR" sz="2800" dirty="0"/>
              <a:t> Préparation annuaire : page de garde - adresse mails </a:t>
            </a:r>
          </a:p>
          <a:p>
            <a:pPr algn="l">
              <a:buFontTx/>
              <a:buChar char="-"/>
            </a:pPr>
            <a:r>
              <a:rPr lang="fr-FR" sz="2800" dirty="0"/>
              <a:t> Bilan contacts clubs </a:t>
            </a:r>
          </a:p>
          <a:p>
            <a:pPr algn="l">
              <a:buFontTx/>
              <a:buChar char="-"/>
            </a:pPr>
            <a:r>
              <a:rPr lang="fr-FR" sz="2800" dirty="0"/>
              <a:t> Contacts collectivités </a:t>
            </a:r>
          </a:p>
          <a:p>
            <a:pPr algn="l">
              <a:buFontTx/>
              <a:buChar char="-"/>
            </a:pPr>
            <a:r>
              <a:rPr lang="fr-FR" sz="2800" dirty="0"/>
              <a:t>Infos fédération : relancer activités extérieur - dons club </a:t>
            </a:r>
          </a:p>
          <a:p>
            <a:pPr algn="l">
              <a:buFontTx/>
              <a:buChar char="-"/>
            </a:pPr>
            <a:r>
              <a:rPr lang="fr-FR" sz="2800" dirty="0"/>
              <a:t>Visio DDCS </a:t>
            </a:r>
          </a:p>
          <a:p>
            <a:pPr algn="l">
              <a:buFontTx/>
              <a:buChar char="-"/>
            </a:pPr>
            <a:endParaRPr lang="fr-FR" sz="3200" b="1" dirty="0">
              <a:solidFill>
                <a:schemeClr val="tx1"/>
              </a:solidFill>
            </a:endParaRPr>
          </a:p>
          <a:p>
            <a:pPr algn="l"/>
            <a:br>
              <a:rPr lang="fr-FR" b="1" dirty="0">
                <a:solidFill>
                  <a:schemeClr val="tx1"/>
                </a:solidFill>
              </a:rPr>
            </a:br>
            <a:endParaRPr kumimoji="0" lang="fr-FR" sz="4400" b="0" i="0" u="none" strike="noStrike" cap="none" spc="0" normalizeH="0" baseline="0" dirty="0">
              <a:ln>
                <a:noFill/>
              </a:ln>
              <a:solidFill>
                <a:srgbClr val="FF0000"/>
              </a:solidFill>
              <a:effectLst/>
              <a:uFillTx/>
              <a:latin typeface="+mn-lt"/>
              <a:ea typeface="+mn-ea"/>
              <a:cs typeface="+mn-cs"/>
              <a:sym typeface="Helvetica Neue Light"/>
            </a:endParaRPr>
          </a:p>
        </p:txBody>
      </p:sp>
      <p:sp>
        <p:nvSpPr>
          <p:cNvPr id="25" name="ZoneTexte 24"/>
          <p:cNvSpPr txBox="1"/>
          <p:nvPr/>
        </p:nvSpPr>
        <p:spPr>
          <a:xfrm>
            <a:off x="0" y="700336"/>
            <a:ext cx="369408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20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p:cNvSpPr/>
          <p:nvPr/>
        </p:nvSpPr>
        <p:spPr>
          <a:xfrm>
            <a:off x="0" y="-451792"/>
            <a:ext cx="13093286" cy="10205392"/>
          </a:xfrm>
          <a:prstGeom prst="rect">
            <a:avLst/>
          </a:prstGeom>
          <a:solidFill>
            <a:srgbClr val="011993"/>
          </a:solidFill>
          <a:ln w="12700">
            <a:miter lim="400000"/>
          </a:ln>
        </p:spPr>
        <p:txBody>
          <a:bodyPr lIns="50800" tIns="50800" rIns="50800" bIns="50800" anchor="ctr"/>
          <a:lstStyle/>
          <a:p>
            <a:pPr>
              <a:defRPr>
                <a:solidFill>
                  <a:srgbClr val="FFFFFF"/>
                </a:solidFill>
              </a:defRPr>
            </a:pPr>
            <a:r>
              <a:rPr lang="fr-FR" dirty="0">
                <a:hlinkClick r:id="rId3"/>
              </a:rPr>
              <a:t>&gt;</a:t>
            </a:r>
            <a:endParaRPr spc="300" dirty="0"/>
          </a:p>
        </p:txBody>
      </p:sp>
      <p:pic>
        <p:nvPicPr>
          <p:cNvPr id="202" name="http---g02.s.alicdn.com-kf-HTB1yzhhGXXXXXb8aXXXq6xXFXXXz-50-Pieces-A-Bag-Table-Tennis-Balls.png" descr="http---g02.s.alicdn.com-kf-HTB1yzhhGXXXXXb8aXXXq6xXFXXXz-50-Pieces-A-Bag-Table-Tennis-Balls.png"/>
          <p:cNvPicPr>
            <a:picLocks noChangeAspect="1"/>
          </p:cNvPicPr>
          <p:nvPr/>
        </p:nvPicPr>
        <p:blipFill>
          <a:blip r:embed="rId4"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226" name="Ligne de connexion" descr="Ligne de connexion"/>
          <p:cNvPicPr>
            <a:picLocks/>
          </p:cNvPicPr>
          <p:nvPr/>
        </p:nvPicPr>
        <p:blipFill>
          <a:blip r:embed="rId5" cstate="print"/>
          <a:stretch>
            <a:fillRect/>
          </a:stretch>
        </p:blipFill>
        <p:spPr>
          <a:xfrm>
            <a:off x="1349820" y="8645457"/>
            <a:ext cx="1230028" cy="349992"/>
          </a:xfrm>
          <a:prstGeom prst="rect">
            <a:avLst/>
          </a:prstGeom>
        </p:spPr>
      </p:pic>
      <p:pic>
        <p:nvPicPr>
          <p:cNvPr id="228" name="Ligne de connexion" descr="Ligne de connexion"/>
          <p:cNvPicPr>
            <a:picLocks/>
          </p:cNvPicPr>
          <p:nvPr/>
        </p:nvPicPr>
        <p:blipFill>
          <a:blip r:embed="rId6" cstate="print"/>
          <a:stretch>
            <a:fillRect/>
          </a:stretch>
        </p:blipFill>
        <p:spPr>
          <a:xfrm>
            <a:off x="151323" y="8699895"/>
            <a:ext cx="798919" cy="241110"/>
          </a:xfrm>
          <a:prstGeom prst="rect">
            <a:avLst/>
          </a:prstGeom>
        </p:spPr>
      </p:pic>
      <p:pic>
        <p:nvPicPr>
          <p:cNvPr id="230" name="Ligne de connexion" descr="Ligne de connexion"/>
          <p:cNvPicPr>
            <a:picLocks/>
          </p:cNvPicPr>
          <p:nvPr/>
        </p:nvPicPr>
        <p:blipFill>
          <a:blip r:embed="rId7" cstate="print"/>
          <a:stretch>
            <a:fillRect/>
          </a:stretch>
        </p:blipFill>
        <p:spPr>
          <a:xfrm>
            <a:off x="1240805" y="8686166"/>
            <a:ext cx="425611" cy="268569"/>
          </a:xfrm>
          <a:prstGeom prst="rect">
            <a:avLst/>
          </a:prstGeom>
        </p:spPr>
      </p:pic>
      <p:pic>
        <p:nvPicPr>
          <p:cNvPr id="206" name="Logo CDTT72 Blanc.pdf" descr="Logo CDTT72 Blanc.pdf"/>
          <p:cNvPicPr>
            <a:picLocks noChangeAspect="1"/>
          </p:cNvPicPr>
          <p:nvPr/>
        </p:nvPicPr>
        <p:blipFill>
          <a:blip r:embed="rId8" cstate="print"/>
          <a:stretch>
            <a:fillRect/>
          </a:stretch>
        </p:blipFill>
        <p:spPr>
          <a:xfrm>
            <a:off x="10382649" y="8710531"/>
            <a:ext cx="2383902" cy="835440"/>
          </a:xfrm>
          <a:prstGeom prst="rect">
            <a:avLst/>
          </a:prstGeom>
          <a:ln w="12700">
            <a:miter lim="400000"/>
          </a:ln>
        </p:spPr>
      </p:pic>
      <p:pic>
        <p:nvPicPr>
          <p:cNvPr id="207"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459025" y="716854"/>
            <a:ext cx="626336" cy="623748"/>
          </a:xfrm>
          <a:prstGeom prst="rect">
            <a:avLst/>
          </a:prstGeom>
          <a:ln w="12700">
            <a:miter lim="400000"/>
          </a:ln>
        </p:spPr>
      </p:pic>
      <p:pic>
        <p:nvPicPr>
          <p:cNvPr id="208"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027865" y="1558996"/>
            <a:ext cx="626336" cy="623748"/>
          </a:xfrm>
          <a:prstGeom prst="rect">
            <a:avLst/>
          </a:prstGeom>
          <a:ln w="12700">
            <a:miter lim="400000"/>
          </a:ln>
        </p:spPr>
      </p:pic>
      <p:pic>
        <p:nvPicPr>
          <p:cNvPr id="209"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459025" y="6744319"/>
            <a:ext cx="626336" cy="623748"/>
          </a:xfrm>
          <a:prstGeom prst="rect">
            <a:avLst/>
          </a:prstGeom>
          <a:ln w="12700">
            <a:miter lim="400000"/>
          </a:ln>
        </p:spPr>
      </p:pic>
      <p:pic>
        <p:nvPicPr>
          <p:cNvPr id="210"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413248" y="116172"/>
            <a:ext cx="626336" cy="623747"/>
          </a:xfrm>
          <a:prstGeom prst="rect">
            <a:avLst/>
          </a:prstGeom>
          <a:ln w="12700">
            <a:miter lim="400000"/>
          </a:ln>
        </p:spPr>
      </p:pic>
      <p:grpSp>
        <p:nvGrpSpPr>
          <p:cNvPr id="213" name="Les salariés du Comité"/>
          <p:cNvGrpSpPr/>
          <p:nvPr/>
        </p:nvGrpSpPr>
        <p:grpSpPr>
          <a:xfrm rot="21480000">
            <a:off x="3555038" y="395314"/>
            <a:ext cx="5916600" cy="1893268"/>
            <a:chOff x="0" y="0"/>
            <a:chExt cx="5916599" cy="1266444"/>
          </a:xfrm>
        </p:grpSpPr>
        <p:sp>
          <p:nvSpPr>
            <p:cNvPr id="212" name="Les salariés du Comité"/>
            <p:cNvSpPr txBox="1"/>
            <p:nvPr/>
          </p:nvSpPr>
          <p:spPr>
            <a:xfrm>
              <a:off x="12700" y="355600"/>
              <a:ext cx="5891200" cy="796545"/>
            </a:xfrm>
            <a:prstGeom prst="rect">
              <a:avLst/>
            </a:prstGeom>
            <a:solidFill>
              <a:srgbClr val="FFFC79"/>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500">
                  <a:solidFill>
                    <a:srgbClr val="011993"/>
                  </a:solidFill>
                  <a:latin typeface="+mj-lt"/>
                  <a:ea typeface="+mj-ea"/>
                  <a:cs typeface="+mj-cs"/>
                  <a:sym typeface="Helvetica Neue"/>
                </a:defRPr>
              </a:lvl1pPr>
            </a:lstStyle>
            <a:p>
              <a:r>
                <a:t>Les salariés du Comité</a:t>
              </a:r>
            </a:p>
          </p:txBody>
        </p:sp>
        <p:pic>
          <p:nvPicPr>
            <p:cNvPr id="211" name="Les salariés du Comité" descr="Les salariés du Comité"/>
            <p:cNvPicPr>
              <a:picLocks/>
            </p:cNvPicPr>
            <p:nvPr/>
          </p:nvPicPr>
          <p:blipFill>
            <a:blip r:embed="rId10" cstate="print"/>
            <a:stretch>
              <a:fillRect/>
            </a:stretch>
          </p:blipFill>
          <p:spPr>
            <a:xfrm>
              <a:off x="-1" y="-1"/>
              <a:ext cx="5916601" cy="1266446"/>
            </a:xfrm>
            <a:prstGeom prst="rect">
              <a:avLst/>
            </a:prstGeom>
            <a:effectLst/>
          </p:spPr>
        </p:pic>
      </p:grpSp>
      <p:pic>
        <p:nvPicPr>
          <p:cNvPr id="214" name="Image" descr="Image"/>
          <p:cNvPicPr>
            <a:picLocks noChangeAspect="1"/>
          </p:cNvPicPr>
          <p:nvPr/>
        </p:nvPicPr>
        <p:blipFill>
          <a:blip r:embed="rId11" cstate="print"/>
          <a:srcRect b="10947"/>
          <a:stretch>
            <a:fillRect/>
          </a:stretch>
        </p:blipFill>
        <p:spPr>
          <a:xfrm>
            <a:off x="520315" y="2502450"/>
            <a:ext cx="1204578" cy="1511023"/>
          </a:xfrm>
          <a:prstGeom prst="rect">
            <a:avLst/>
          </a:prstGeom>
          <a:ln w="25400">
            <a:solidFill>
              <a:srgbClr val="FFFFFF"/>
            </a:solidFill>
            <a:miter lim="400000"/>
          </a:ln>
        </p:spPr>
      </p:pic>
      <p:pic>
        <p:nvPicPr>
          <p:cNvPr id="215" name="IMG_1655.jpg" descr="IMG_1655.jpg"/>
          <p:cNvPicPr>
            <a:picLocks/>
          </p:cNvPicPr>
          <p:nvPr/>
        </p:nvPicPr>
        <p:blipFill>
          <a:blip r:embed="rId12" cstate="print"/>
          <a:srcRect l="43466" t="17739" r="43804" b="65402"/>
          <a:stretch>
            <a:fillRect/>
          </a:stretch>
        </p:blipFill>
        <p:spPr>
          <a:xfrm>
            <a:off x="6798649" y="2500536"/>
            <a:ext cx="1204814" cy="1409572"/>
          </a:xfrm>
          <a:prstGeom prst="rect">
            <a:avLst/>
          </a:prstGeom>
          <a:ln w="25400">
            <a:solidFill>
              <a:srgbClr val="FFFFFF"/>
            </a:solidFill>
            <a:miter lim="400000"/>
          </a:ln>
        </p:spPr>
      </p:pic>
      <p:pic>
        <p:nvPicPr>
          <p:cNvPr id="216" name="Image" descr="Image"/>
          <p:cNvPicPr>
            <a:picLocks noChangeAspect="1"/>
          </p:cNvPicPr>
          <p:nvPr/>
        </p:nvPicPr>
        <p:blipFill>
          <a:blip r:embed="rId13" cstate="print"/>
          <a:srcRect l="5898" r="5898" b="21290"/>
          <a:stretch>
            <a:fillRect/>
          </a:stretch>
        </p:blipFill>
        <p:spPr>
          <a:xfrm>
            <a:off x="349237" y="4763696"/>
            <a:ext cx="1539069" cy="1510760"/>
          </a:xfrm>
          <a:prstGeom prst="rect">
            <a:avLst/>
          </a:prstGeom>
          <a:ln w="25400">
            <a:solidFill>
              <a:srgbClr val="FFFFFF"/>
            </a:solidFill>
            <a:miter lim="400000"/>
          </a:ln>
        </p:spPr>
      </p:pic>
      <p:pic>
        <p:nvPicPr>
          <p:cNvPr id="217" name="Image" descr="Image"/>
          <p:cNvPicPr>
            <a:picLocks noChangeAspect="1"/>
          </p:cNvPicPr>
          <p:nvPr/>
        </p:nvPicPr>
        <p:blipFill>
          <a:blip r:embed="rId14" cstate="print"/>
          <a:stretch>
            <a:fillRect/>
          </a:stretch>
        </p:blipFill>
        <p:spPr>
          <a:xfrm>
            <a:off x="362211" y="6657199"/>
            <a:ext cx="1520724" cy="1672797"/>
          </a:xfrm>
          <a:prstGeom prst="rect">
            <a:avLst/>
          </a:prstGeom>
          <a:ln w="25400">
            <a:solidFill>
              <a:srgbClr val="FFFFFF"/>
            </a:solidFill>
            <a:miter lim="400000"/>
          </a:ln>
        </p:spPr>
      </p:pic>
      <p:pic>
        <p:nvPicPr>
          <p:cNvPr id="218" name="Image" descr="Image"/>
          <p:cNvPicPr>
            <a:picLocks noChangeAspect="1"/>
          </p:cNvPicPr>
          <p:nvPr/>
        </p:nvPicPr>
        <p:blipFill>
          <a:blip r:embed="rId15" cstate="print"/>
          <a:stretch>
            <a:fillRect/>
          </a:stretch>
        </p:blipFill>
        <p:spPr>
          <a:xfrm>
            <a:off x="6714331" y="4763696"/>
            <a:ext cx="1373549" cy="1510904"/>
          </a:xfrm>
          <a:prstGeom prst="rect">
            <a:avLst/>
          </a:prstGeom>
          <a:ln w="25400">
            <a:solidFill>
              <a:srgbClr val="FFFFFF"/>
            </a:solidFill>
            <a:miter lim="400000"/>
          </a:ln>
        </p:spPr>
      </p:pic>
      <p:sp>
        <p:nvSpPr>
          <p:cNvPr id="219" name="Nathalie Charbonneau…"/>
          <p:cNvSpPr txBox="1"/>
          <p:nvPr/>
        </p:nvSpPr>
        <p:spPr>
          <a:xfrm>
            <a:off x="1893888" y="2572544"/>
            <a:ext cx="4696077" cy="1395254"/>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wrap="square" lIns="50800" tIns="50800" rIns="50800" bIns="50800" anchor="ctr">
            <a:spAutoFit/>
          </a:bodyPr>
          <a:lstStyle/>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S22 Télétravail 28h</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25 mai Congé</a:t>
            </a:r>
          </a:p>
          <a:p>
            <a:pPr marL="514350" indent="-514350" algn="l">
              <a:defRPr sz="2500" b="1">
                <a:solidFill>
                  <a:srgbClr val="FFFFFF"/>
                </a:solidFill>
                <a:latin typeface="+mj-lt"/>
                <a:ea typeface="+mj-ea"/>
                <a:cs typeface="+mj-cs"/>
                <a:sym typeface="Helvetica Neue"/>
              </a:defRPr>
            </a:pPr>
            <a:endParaRPr lang="fr-FR" sz="2800" dirty="0">
              <a:solidFill>
                <a:schemeClr val="tx1"/>
              </a:solidFill>
              <a:latin typeface="Arial" pitchFamily="34" charset="0"/>
              <a:cs typeface="Arial" pitchFamily="34" charset="0"/>
            </a:endParaRPr>
          </a:p>
        </p:txBody>
      </p:sp>
      <p:sp>
        <p:nvSpPr>
          <p:cNvPr id="220" name="Guillaume Tessier…"/>
          <p:cNvSpPr txBox="1"/>
          <p:nvPr/>
        </p:nvSpPr>
        <p:spPr>
          <a:xfrm>
            <a:off x="8396288" y="2512151"/>
            <a:ext cx="4608512" cy="1395254"/>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S22</a:t>
            </a:r>
          </a:p>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Télétravail 21 h</a:t>
            </a:r>
          </a:p>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28 et 29 mai récupération </a:t>
            </a:r>
          </a:p>
        </p:txBody>
      </p:sp>
      <p:sp>
        <p:nvSpPr>
          <p:cNvPr id="221" name="Kevin Trécul…"/>
          <p:cNvSpPr txBox="1"/>
          <p:nvPr/>
        </p:nvSpPr>
        <p:spPr>
          <a:xfrm>
            <a:off x="1921160" y="4610099"/>
            <a:ext cx="4645865" cy="1826141"/>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lIns="50800" tIns="50800" rIns="50800" bIns="50800" anchor="ctr">
            <a:spAutoFit/>
          </a:bodyPr>
          <a:lstStyle/>
          <a:p>
            <a:pPr marL="514350" indent="-514350"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S22</a:t>
            </a:r>
          </a:p>
          <a:p>
            <a:pPr marL="514350" indent="-514350"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Chômage partiel 24 h</a:t>
            </a:r>
          </a:p>
          <a:p>
            <a:pPr marL="514350" indent="-514350"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Télétravail  4h </a:t>
            </a:r>
          </a:p>
          <a:p>
            <a:pPr marL="514350" indent="-514350"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29 Mai congé </a:t>
            </a:r>
            <a:endParaRPr sz="2800" dirty="0">
              <a:solidFill>
                <a:schemeClr val="tx1"/>
              </a:solidFill>
              <a:latin typeface="Arial" pitchFamily="34" charset="0"/>
              <a:cs typeface="Arial" pitchFamily="34" charset="0"/>
            </a:endParaRPr>
          </a:p>
        </p:txBody>
      </p:sp>
      <p:sp>
        <p:nvSpPr>
          <p:cNvPr id="222" name="Corentin Leroux…"/>
          <p:cNvSpPr txBox="1"/>
          <p:nvPr/>
        </p:nvSpPr>
        <p:spPr>
          <a:xfrm>
            <a:off x="1893888" y="6893024"/>
            <a:ext cx="4601129" cy="1395254"/>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S22</a:t>
            </a:r>
          </a:p>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Chômage partiel 22 h</a:t>
            </a:r>
          </a:p>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Télétravail 8h</a:t>
            </a:r>
          </a:p>
        </p:txBody>
      </p:sp>
      <p:sp>
        <p:nvSpPr>
          <p:cNvPr id="223" name="Crystal Despert…"/>
          <p:cNvSpPr txBox="1"/>
          <p:nvPr/>
        </p:nvSpPr>
        <p:spPr>
          <a:xfrm>
            <a:off x="8235186" y="4340065"/>
            <a:ext cx="4645864" cy="2257028"/>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S22</a:t>
            </a:r>
          </a:p>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Chômage partiel 11h</a:t>
            </a:r>
          </a:p>
          <a:p>
            <a:pPr algn="just">
              <a:defRPr sz="2500" b="1">
                <a:solidFill>
                  <a:srgbClr val="FFFFFF"/>
                </a:solidFill>
                <a:latin typeface="+mj-lt"/>
                <a:ea typeface="+mj-ea"/>
                <a:cs typeface="+mj-cs"/>
                <a:sym typeface="Helvetica Neue"/>
              </a:defRPr>
            </a:pPr>
            <a:r>
              <a:rPr lang="fr-FR" sz="2800" b="1" dirty="0">
                <a:solidFill>
                  <a:srgbClr val="FF0000"/>
                </a:solidFill>
                <a:latin typeface="Arial" pitchFamily="34" charset="0"/>
                <a:cs typeface="Arial" pitchFamily="34" charset="0"/>
                <a:sym typeface="Helvetica Neue"/>
              </a:rPr>
              <a:t>29 mai récupération à poser </a:t>
            </a:r>
          </a:p>
          <a:p>
            <a:pPr algn="just">
              <a:defRPr sz="2500" b="1">
                <a:solidFill>
                  <a:srgbClr val="FFFFFF"/>
                </a:solidFill>
                <a:latin typeface="+mj-lt"/>
                <a:ea typeface="+mj-ea"/>
                <a:cs typeface="+mj-cs"/>
                <a:sym typeface="Helvetica Neue"/>
              </a:defRPr>
            </a:pPr>
            <a:endParaRPr lang="fr-FR" sz="2800" dirty="0">
              <a:solidFill>
                <a:schemeClr val="tx1"/>
              </a:solidFill>
              <a:latin typeface="Arial" pitchFamily="34" charset="0"/>
              <a:cs typeface="Arial" pitchFamily="34" charset="0"/>
              <a:sym typeface="Helvetica Neue"/>
            </a:endParaRPr>
          </a:p>
        </p:txBody>
      </p:sp>
      <p:sp>
        <p:nvSpPr>
          <p:cNvPr id="224" name="Alexandre Frimont…"/>
          <p:cNvSpPr txBox="1"/>
          <p:nvPr/>
        </p:nvSpPr>
        <p:spPr>
          <a:xfrm>
            <a:off x="8235186" y="7073496"/>
            <a:ext cx="4645864" cy="96436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Jason-</a:t>
            </a:r>
          </a:p>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S22  Chômage partiel 18 h</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028789" y="-17632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455136" y="-271336"/>
            <a:ext cx="5221260" cy="1356937"/>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530079" y="7459178"/>
            <a:ext cx="883275" cy="883275"/>
          </a:xfrm>
          <a:prstGeom prst="rect">
            <a:avLst/>
          </a:prstGeom>
          <a:ln w="12700">
            <a:miter lim="400000"/>
          </a:ln>
        </p:spPr>
      </p:pic>
      <p:sp>
        <p:nvSpPr>
          <p:cNvPr id="24" name="ZoneTexte 23"/>
          <p:cNvSpPr txBox="1"/>
          <p:nvPr/>
        </p:nvSpPr>
        <p:spPr>
          <a:xfrm>
            <a:off x="0" y="2018547"/>
            <a:ext cx="13004800" cy="4811574"/>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000" b="1" dirty="0">
                <a:solidFill>
                  <a:srgbClr val="FF0000"/>
                </a:solidFill>
                <a:effectLst>
                  <a:outerShdw blurRad="38100" dist="38100" dir="2700000" algn="tl">
                    <a:srgbClr val="000000">
                      <a:alpha val="43137"/>
                    </a:srgbClr>
                  </a:outerShdw>
                </a:effectLst>
              </a:rPr>
              <a:t>  </a:t>
            </a:r>
          </a:p>
          <a:p>
            <a:pPr fontAlgn="base"/>
            <a:r>
              <a:rPr lang="fr-FR" sz="4000" b="1" dirty="0">
                <a:solidFill>
                  <a:srgbClr val="FF0000"/>
                </a:solidFill>
                <a:effectLst>
                  <a:outerShdw blurRad="38100" dist="38100" dir="2700000" algn="tl">
                    <a:srgbClr val="000000">
                      <a:alpha val="43137"/>
                    </a:srgbClr>
                  </a:outerShdw>
                </a:effectLst>
              </a:rPr>
              <a:t>  Points RH </a:t>
            </a:r>
            <a:endParaRPr lang="fr-FR" sz="3000" b="1" dirty="0">
              <a:solidFill>
                <a:srgbClr val="0070C0"/>
              </a:solidFill>
            </a:endParaRPr>
          </a:p>
          <a:p>
            <a:pPr algn="l" fontAlgn="base"/>
            <a:r>
              <a:rPr lang="fr-FR" sz="2400" dirty="0">
                <a:solidFill>
                  <a:srgbClr val="FF0000"/>
                </a:solidFill>
                <a:latin typeface="Arial" pitchFamily="34" charset="0"/>
                <a:cs typeface="Arial" pitchFamily="34" charset="0"/>
              </a:rPr>
              <a:t>►</a:t>
            </a:r>
            <a:r>
              <a:rPr lang="fr-FR" sz="2400" dirty="0">
                <a:solidFill>
                  <a:schemeClr val="tx1"/>
                </a:solidFill>
                <a:latin typeface="Arial" pitchFamily="34" charset="0"/>
                <a:cs typeface="Arial" pitchFamily="34" charset="0"/>
              </a:rPr>
              <a:t> Rappel pour Crystal et Jason journée du 22 mai à poser en récupération </a:t>
            </a:r>
          </a:p>
          <a:p>
            <a:pPr algn="l" fontAlgn="base"/>
            <a:r>
              <a:rPr lang="fr-FR" sz="2400" dirty="0">
                <a:solidFill>
                  <a:srgbClr val="FF0000"/>
                </a:solidFill>
                <a:latin typeface="Arial" pitchFamily="34" charset="0"/>
                <a:cs typeface="Arial" pitchFamily="34" charset="0"/>
              </a:rPr>
              <a:t>► </a:t>
            </a:r>
            <a:r>
              <a:rPr lang="fr-FR" sz="2400" dirty="0"/>
              <a:t>Offre d'emploi éducateur en CDD  18 h</a:t>
            </a:r>
          </a:p>
          <a:p>
            <a:pPr algn="l" fontAlgn="base"/>
            <a:r>
              <a:rPr lang="fr-FR" sz="2400" dirty="0"/>
              <a:t>Fiche de poste  cdd  à préparer par Michel </a:t>
            </a:r>
          </a:p>
          <a:p>
            <a:pPr algn="l" fontAlgn="base"/>
            <a:r>
              <a:rPr lang="fr-FR" sz="2400" dirty="0">
                <a:solidFill>
                  <a:schemeClr val="tx1"/>
                </a:solidFill>
                <a:latin typeface="Arial" pitchFamily="34" charset="0"/>
                <a:cs typeface="Arial" pitchFamily="34" charset="0"/>
              </a:rPr>
              <a:t>Offre d’emploi à mettre sur notre site et mail à envoyer aux clubs pour recherche  d’un emploi de 18h semaine avec pour missions mise à disposition dans les clubs </a:t>
            </a:r>
          </a:p>
          <a:p>
            <a:pPr algn="l" fontAlgn="base"/>
            <a:endParaRPr lang="fr-FR" sz="2400" dirty="0">
              <a:solidFill>
                <a:srgbClr val="FF0000"/>
              </a:solidFill>
              <a:latin typeface="Arial" pitchFamily="34" charset="0"/>
              <a:cs typeface="Arial" pitchFamily="34" charset="0"/>
            </a:endParaRPr>
          </a:p>
          <a:p>
            <a:pPr algn="l"/>
            <a:endParaRPr lang="fr-FR" sz="24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3000" b="1" dirty="0">
              <a:solidFill>
                <a:schemeClr val="tx1"/>
              </a:solidFill>
            </a:endParaRPr>
          </a:p>
        </p:txBody>
      </p:sp>
      <p:sp>
        <p:nvSpPr>
          <p:cNvPr id="25" name="ZoneTexte 24"/>
          <p:cNvSpPr txBox="1"/>
          <p:nvPr/>
        </p:nvSpPr>
        <p:spPr>
          <a:xfrm>
            <a:off x="237704" y="0"/>
            <a:ext cx="369408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20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32310"/>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453314" y="189428"/>
            <a:ext cx="5476941" cy="1313609"/>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7973144"/>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262040" y="7973144"/>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918224" y="7973144"/>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214368" y="8045152"/>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662640" y="7973144"/>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4848" y="7901136"/>
            <a:ext cx="883275" cy="883275"/>
          </a:xfrm>
          <a:prstGeom prst="rect">
            <a:avLst/>
          </a:prstGeom>
          <a:ln w="12700">
            <a:miter lim="400000"/>
          </a:ln>
        </p:spPr>
      </p:pic>
      <p:sp>
        <p:nvSpPr>
          <p:cNvPr id="24" name="ZoneTexte 23"/>
          <p:cNvSpPr txBox="1"/>
          <p:nvPr/>
        </p:nvSpPr>
        <p:spPr>
          <a:xfrm>
            <a:off x="266352" y="-1403750"/>
            <a:ext cx="12738448" cy="12782987"/>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r>
              <a:rPr lang="fr-FR" sz="3200" b="1" dirty="0">
                <a:solidFill>
                  <a:srgbClr val="FF0000"/>
                </a:solidFill>
                <a:effectLst>
                  <a:outerShdw blurRad="38100" dist="38100" dir="2700000" algn="tl">
                    <a:srgbClr val="000000">
                      <a:alpha val="43137"/>
                    </a:srgbClr>
                  </a:outerShdw>
                </a:effectLst>
              </a:rPr>
              <a:t>Infos comité </a:t>
            </a:r>
          </a:p>
          <a:p>
            <a:pPr algn="l"/>
            <a:r>
              <a:rPr lang="fr-FR" sz="2400" dirty="0">
                <a:solidFill>
                  <a:srgbClr val="FF0000"/>
                </a:solidFill>
                <a:latin typeface="Arial Black"/>
              </a:rPr>
              <a:t>► </a:t>
            </a:r>
            <a:r>
              <a:rPr lang="fr-FR" sz="2400" dirty="0"/>
              <a:t> Préparation AG : diaporama - rapport élus </a:t>
            </a:r>
          </a:p>
          <a:p>
            <a:pPr algn="l"/>
            <a:r>
              <a:rPr lang="fr-FR" sz="2400" dirty="0"/>
              <a:t>Nathalie va envoyer un deuxième mail aux élus et au </a:t>
            </a:r>
            <a:r>
              <a:rPr lang="fr-FR" sz="2400" dirty="0" err="1"/>
              <a:t>ctd</a:t>
            </a:r>
            <a:r>
              <a:rPr lang="fr-FR" sz="2400" dirty="0"/>
              <a:t> qui interviennent à l’AG du comité </a:t>
            </a:r>
          </a:p>
          <a:p>
            <a:pPr algn="l"/>
            <a:r>
              <a:rPr lang="fr-FR" sz="2400" dirty="0"/>
              <a:t>Si possible dans leur rapport mettre les points importants en gras pour la réalisation du diaporama par Kévin</a:t>
            </a:r>
          </a:p>
          <a:p>
            <a:pPr algn="l"/>
            <a:r>
              <a:rPr lang="fr-FR" sz="2400" dirty="0"/>
              <a:t>Délai souhaité fin juin  </a:t>
            </a:r>
          </a:p>
          <a:p>
            <a:pPr algn="l"/>
            <a:endParaRPr lang="fr-FR" sz="2600" dirty="0">
              <a:solidFill>
                <a:schemeClr val="tx1"/>
              </a:solidFill>
              <a:latin typeface="Arial" pitchFamily="34" charset="0"/>
              <a:cs typeface="Arial" pitchFamily="34" charset="0"/>
            </a:endParaRPr>
          </a:p>
          <a:p>
            <a:pPr algn="l"/>
            <a:r>
              <a:rPr lang="fr-FR" sz="2200" dirty="0">
                <a:solidFill>
                  <a:srgbClr val="FF0000"/>
                </a:solidFill>
                <a:latin typeface="Arial Black"/>
              </a:rPr>
              <a:t>►  </a:t>
            </a:r>
            <a:r>
              <a:rPr lang="fr-FR" sz="2400" dirty="0"/>
              <a:t>Préparation annuaire : page de garde - adresse mails</a:t>
            </a:r>
          </a:p>
          <a:p>
            <a:pPr algn="l"/>
            <a:r>
              <a:rPr lang="fr-FR" sz="2400" dirty="0"/>
              <a:t>Un montage d’affiches sur les compétitions en notant j’peux pas j’ai Ping ( festi Ping – challenge Harmonie Mutuelle – individuels vétérans et sport en entreprise – challenge Evelyne </a:t>
            </a:r>
            <a:r>
              <a:rPr lang="fr-FR" sz="2400" dirty="0" err="1"/>
              <a:t>Rouillon</a:t>
            </a:r>
            <a:r>
              <a:rPr lang="fr-FR" sz="2400" dirty="0"/>
              <a:t> </a:t>
            </a:r>
          </a:p>
          <a:p>
            <a:pPr algn="l"/>
            <a:r>
              <a:rPr lang="fr-FR" sz="2400" dirty="0"/>
              <a:t>Florian envoi la liste des adresses mails à noter sur l’annuaire </a:t>
            </a:r>
          </a:p>
          <a:p>
            <a:pPr algn="l"/>
            <a:r>
              <a:rPr lang="fr-FR" sz="2400" dirty="0"/>
              <a:t> Nathalie à  valider le nombre d’adresses mail incluses dans notre contrat </a:t>
            </a:r>
          </a:p>
          <a:p>
            <a:pPr algn="l"/>
            <a:r>
              <a:rPr lang="fr-FR" sz="2400" dirty="0"/>
              <a:t> </a:t>
            </a:r>
          </a:p>
          <a:p>
            <a:pPr algn="l"/>
            <a:br>
              <a:rPr lang="fr-FR" sz="2400" b="1" dirty="0">
                <a:solidFill>
                  <a:srgbClr val="0070C0"/>
                </a:solidFill>
              </a:rPr>
            </a:br>
            <a:endParaRPr lang="fr-FR" sz="24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kumimoji="0" lang="fr-FR" sz="2600" i="0" u="none" strike="noStrike" cap="none" spc="0" normalizeH="0" baseline="0" dirty="0">
              <a:ln>
                <a:noFill/>
              </a:ln>
              <a:solidFill>
                <a:schemeClr val="tx1"/>
              </a:solidFill>
              <a:effectLst/>
              <a:uFillTx/>
              <a:latin typeface="Arial" pitchFamily="34" charset="0"/>
              <a:cs typeface="Arial" pitchFamily="34" charset="0"/>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167050"/>
            <a:ext cx="388843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20 mai 2020</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32310"/>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453314" y="189428"/>
            <a:ext cx="5476941" cy="1313609"/>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7973144"/>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262040" y="7973144"/>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918224" y="7973144"/>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214368" y="8045152"/>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662640" y="7973144"/>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4848" y="7901136"/>
            <a:ext cx="883275" cy="883275"/>
          </a:xfrm>
          <a:prstGeom prst="rect">
            <a:avLst/>
          </a:prstGeom>
          <a:ln w="12700">
            <a:miter lim="400000"/>
          </a:ln>
        </p:spPr>
      </p:pic>
      <p:sp>
        <p:nvSpPr>
          <p:cNvPr id="24" name="ZoneTexte 23"/>
          <p:cNvSpPr txBox="1"/>
          <p:nvPr/>
        </p:nvSpPr>
        <p:spPr>
          <a:xfrm>
            <a:off x="0" y="-2087843"/>
            <a:ext cx="13004800" cy="13983315"/>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r>
              <a:rPr lang="fr-FR" sz="3200" b="1" dirty="0">
                <a:solidFill>
                  <a:srgbClr val="FF0000"/>
                </a:solidFill>
                <a:effectLst>
                  <a:outerShdw blurRad="38100" dist="38100" dir="2700000" algn="tl">
                    <a:srgbClr val="000000">
                      <a:alpha val="43137"/>
                    </a:srgbClr>
                  </a:outerShdw>
                </a:effectLst>
              </a:rPr>
              <a:t>Infos comité </a:t>
            </a:r>
          </a:p>
          <a:p>
            <a:pPr algn="l"/>
            <a:r>
              <a:rPr lang="fr-FR" sz="2400" dirty="0"/>
              <a:t> </a:t>
            </a:r>
          </a:p>
          <a:p>
            <a:pPr algn="l"/>
            <a:r>
              <a:rPr lang="fr-FR" sz="2400" dirty="0">
                <a:solidFill>
                  <a:srgbClr val="FF0000"/>
                </a:solidFill>
                <a:latin typeface="Arial Black"/>
              </a:rPr>
              <a:t>► </a:t>
            </a:r>
            <a:r>
              <a:rPr lang="fr-FR" sz="2400" dirty="0"/>
              <a:t>Bilan contacts clubs  </a:t>
            </a:r>
          </a:p>
          <a:p>
            <a:pPr algn="l"/>
            <a:r>
              <a:rPr lang="fr-FR" sz="2400" dirty="0"/>
              <a:t>Synthèse  des contacts club sera fait par Guillaume en notant  les points importants </a:t>
            </a:r>
          </a:p>
          <a:p>
            <a:pPr algn="l"/>
            <a:r>
              <a:rPr lang="fr-FR" sz="2400" dirty="0"/>
              <a:t>Cet article sera mis sur le site du comité </a:t>
            </a:r>
          </a:p>
          <a:p>
            <a:pPr algn="l"/>
            <a:endParaRPr lang="fr-FR" sz="2400" b="1" dirty="0">
              <a:solidFill>
                <a:srgbClr val="0070C0"/>
              </a:solidFill>
            </a:endParaRPr>
          </a:p>
          <a:p>
            <a:pPr algn="l"/>
            <a:r>
              <a:rPr lang="fr-FR" sz="2400" dirty="0">
                <a:solidFill>
                  <a:srgbClr val="FF0000"/>
                </a:solidFill>
                <a:latin typeface="Arial Black"/>
              </a:rPr>
              <a:t>► </a:t>
            </a:r>
            <a:r>
              <a:rPr lang="fr-FR" sz="2400" dirty="0"/>
              <a:t>Contacts collectivités </a:t>
            </a:r>
          </a:p>
          <a:p>
            <a:pPr algn="l"/>
            <a:r>
              <a:rPr lang="fr-FR" sz="2400" dirty="0">
                <a:solidFill>
                  <a:schemeClr val="tx1"/>
                </a:solidFill>
                <a:latin typeface="Arial" pitchFamily="34" charset="0"/>
                <a:cs typeface="Arial" pitchFamily="34" charset="0"/>
              </a:rPr>
              <a:t>En attente du 02 juin  d’une part pour les nouvelles décisions gouvernementales suite au covid19 et d’autre part l’installation des premiers conseils municipaux entre le 23 mai et le 28 mai pour les élus des collectivités élus au premier tour des municipales </a:t>
            </a:r>
          </a:p>
          <a:p>
            <a:pPr algn="l"/>
            <a:endParaRPr lang="fr-FR" sz="2400" dirty="0">
              <a:solidFill>
                <a:schemeClr val="tx1"/>
              </a:solidFill>
              <a:latin typeface="Arial" pitchFamily="34" charset="0"/>
              <a:cs typeface="Arial" pitchFamily="34" charset="0"/>
            </a:endParaRPr>
          </a:p>
          <a:p>
            <a:pPr algn="l"/>
            <a:r>
              <a:rPr lang="fr-FR" sz="2400" dirty="0">
                <a:solidFill>
                  <a:srgbClr val="FF0000"/>
                </a:solidFill>
                <a:latin typeface="Arial Black"/>
              </a:rPr>
              <a:t>► </a:t>
            </a:r>
            <a:r>
              <a:rPr lang="fr-FR" sz="2400" dirty="0">
                <a:solidFill>
                  <a:schemeClr val="tx1"/>
                </a:solidFill>
                <a:latin typeface="Arial" pitchFamily="34" charset="0"/>
                <a:cs typeface="Arial" pitchFamily="34" charset="0"/>
              </a:rPr>
              <a:t>Aucune nouvelle sur la tournée d’été </a:t>
            </a:r>
          </a:p>
          <a:p>
            <a:pPr algn="l"/>
            <a:r>
              <a:rPr lang="fr-FR" sz="2400" dirty="0">
                <a:solidFill>
                  <a:srgbClr val="FF0000"/>
                </a:solidFill>
                <a:latin typeface="Arial Black"/>
              </a:rPr>
              <a:t>► </a:t>
            </a:r>
            <a:r>
              <a:rPr lang="fr-FR" sz="2400" dirty="0">
                <a:solidFill>
                  <a:schemeClr val="tx1"/>
                </a:solidFill>
                <a:latin typeface="Arial" pitchFamily="34" charset="0"/>
                <a:cs typeface="Arial" pitchFamily="34" charset="0"/>
              </a:rPr>
              <a:t>Décisions à prendre pour les Poules phase 1 saison 2020 2021 </a:t>
            </a:r>
          </a:p>
          <a:p>
            <a:pPr algn="l"/>
            <a:r>
              <a:rPr lang="fr-FR" sz="2400" dirty="0">
                <a:solidFill>
                  <a:schemeClr val="tx1"/>
                </a:solidFill>
                <a:latin typeface="Arial" pitchFamily="34" charset="0"/>
                <a:cs typeface="Arial" pitchFamily="34" charset="0"/>
              </a:rPr>
              <a:t> </a:t>
            </a:r>
          </a:p>
          <a:p>
            <a:pPr algn="l"/>
            <a:endParaRPr lang="fr-FR" sz="2400" dirty="0">
              <a:solidFill>
                <a:schemeClr val="tx1"/>
              </a:solidFill>
              <a:latin typeface="Arial" pitchFamily="34" charset="0"/>
              <a:cs typeface="Arial" pitchFamily="34" charset="0"/>
            </a:endParaRPr>
          </a:p>
          <a:p>
            <a:pPr algn="l"/>
            <a:endParaRPr lang="fr-FR" sz="2400" dirty="0">
              <a:solidFill>
                <a:schemeClr val="tx1"/>
              </a:solidFill>
              <a:latin typeface="Arial" pitchFamily="34" charset="0"/>
              <a:cs typeface="Arial" pitchFamily="34" charset="0"/>
            </a:endParaRPr>
          </a:p>
          <a:p>
            <a:pPr algn="l"/>
            <a:br>
              <a:rPr lang="fr-FR" sz="2400" dirty="0">
                <a:solidFill>
                  <a:schemeClr val="tx1"/>
                </a:solidFill>
                <a:latin typeface="Arial" pitchFamily="34" charset="0"/>
                <a:cs typeface="Arial" pitchFamily="34" charset="0"/>
              </a:rPr>
            </a:br>
            <a:endParaRPr lang="fr-FR" sz="24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kumimoji="0" lang="fr-FR" sz="2600" i="0" u="none" strike="noStrike" cap="none" spc="0" normalizeH="0" baseline="0" dirty="0">
              <a:ln>
                <a:noFill/>
              </a:ln>
              <a:solidFill>
                <a:schemeClr val="tx1"/>
              </a:solidFill>
              <a:effectLst/>
              <a:uFillTx/>
              <a:latin typeface="Arial" pitchFamily="34" charset="0"/>
              <a:cs typeface="Arial" pitchFamily="34" charset="0"/>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167050"/>
            <a:ext cx="388843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20 mai 2020</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102800" y="8918160"/>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86317" y="189252"/>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903273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2974008" y="903273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054128" y="8954685"/>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206256" y="891816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438504" y="8887103"/>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094688" y="8870325"/>
            <a:ext cx="883275" cy="883275"/>
          </a:xfrm>
          <a:prstGeom prst="rect">
            <a:avLst/>
          </a:prstGeom>
          <a:ln w="12700">
            <a:miter lim="400000"/>
          </a:ln>
        </p:spPr>
      </p:pic>
      <p:sp>
        <p:nvSpPr>
          <p:cNvPr id="24" name="ZoneTexte 23"/>
          <p:cNvSpPr txBox="1"/>
          <p:nvPr/>
        </p:nvSpPr>
        <p:spPr>
          <a:xfrm>
            <a:off x="0" y="-1639797"/>
            <a:ext cx="13004800" cy="15152866"/>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pPr algn="l"/>
            <a:endParaRPr lang="fr-FR" sz="2800" b="1" dirty="0">
              <a:solidFill>
                <a:schemeClr val="tx1"/>
              </a:solidFill>
            </a:endParaRPr>
          </a:p>
          <a:p>
            <a:pPr algn="l"/>
            <a:endParaRPr lang="fr-FR" sz="2800"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r>
              <a:rPr lang="fr-FR" b="1" dirty="0">
                <a:solidFill>
                  <a:srgbClr val="FF0000"/>
                </a:solidFill>
              </a:rPr>
              <a:t>Infos Ligue</a:t>
            </a:r>
          </a:p>
          <a:p>
            <a:pPr algn="l"/>
            <a:r>
              <a:rPr lang="fr-FR" sz="2400" b="1" dirty="0">
                <a:solidFill>
                  <a:srgbClr val="FF0000"/>
                </a:solidFill>
              </a:rPr>
              <a:t>► </a:t>
            </a:r>
            <a:r>
              <a:rPr lang="fr-FR" sz="2400" dirty="0">
                <a:solidFill>
                  <a:schemeClr val="tx1"/>
                </a:solidFill>
                <a:latin typeface="Arial" pitchFamily="34" charset="0"/>
                <a:cs typeface="Arial" pitchFamily="34" charset="0"/>
              </a:rPr>
              <a:t>Conseil de ligue 25 mai 2020 en </a:t>
            </a:r>
            <a:r>
              <a:rPr lang="fr-FR" sz="2400" dirty="0" err="1">
                <a:solidFill>
                  <a:schemeClr val="tx1"/>
                </a:solidFill>
                <a:latin typeface="Arial" pitchFamily="34" charset="0"/>
                <a:cs typeface="Arial" pitchFamily="34" charset="0"/>
              </a:rPr>
              <a:t>visio</a:t>
            </a:r>
            <a:r>
              <a:rPr lang="fr-FR" sz="2400" dirty="0">
                <a:solidFill>
                  <a:schemeClr val="tx1"/>
                </a:solidFill>
                <a:latin typeface="Arial" pitchFamily="34" charset="0"/>
                <a:cs typeface="Arial" pitchFamily="34" charset="0"/>
              </a:rPr>
              <a:t>- conférence </a:t>
            </a:r>
          </a:p>
          <a:p>
            <a:pPr algn="l"/>
            <a:endParaRPr lang="fr-FR" sz="2400" dirty="0">
              <a:solidFill>
                <a:schemeClr val="tx1"/>
              </a:solidFill>
              <a:latin typeface="Arial" pitchFamily="34" charset="0"/>
              <a:cs typeface="Arial" pitchFamily="34" charset="0"/>
            </a:endParaRPr>
          </a:p>
          <a:p>
            <a:pPr algn="l"/>
            <a:r>
              <a:rPr lang="fr-FR" sz="2400" dirty="0">
                <a:solidFill>
                  <a:schemeClr val="tx1"/>
                </a:solidFill>
                <a:latin typeface="Arial" pitchFamily="34" charset="0"/>
                <a:cs typeface="Arial" pitchFamily="34" charset="0"/>
              </a:rPr>
              <a:t>Ordre du jour : </a:t>
            </a:r>
          </a:p>
          <a:p>
            <a:pPr algn="l">
              <a:buFontTx/>
              <a:buChar char="-"/>
            </a:pPr>
            <a:r>
              <a:rPr lang="fr-FR" sz="2400" dirty="0">
                <a:solidFill>
                  <a:schemeClr val="tx1"/>
                </a:solidFill>
                <a:latin typeface="Arial" pitchFamily="34" charset="0"/>
                <a:cs typeface="Arial" pitchFamily="34" charset="0"/>
              </a:rPr>
              <a:t> Initiatives championnat féminin </a:t>
            </a:r>
          </a:p>
          <a:p>
            <a:pPr algn="l">
              <a:buFontTx/>
              <a:buChar char="-"/>
            </a:pPr>
            <a:r>
              <a:rPr lang="fr-FR" sz="2400" dirty="0">
                <a:solidFill>
                  <a:schemeClr val="tx1"/>
                </a:solidFill>
                <a:latin typeface="Arial" pitchFamily="34" charset="0"/>
                <a:cs typeface="Arial" pitchFamily="34" charset="0"/>
              </a:rPr>
              <a:t> Sportive décision finale </a:t>
            </a:r>
          </a:p>
          <a:p>
            <a:pPr algn="l">
              <a:buFontTx/>
              <a:buChar char="-"/>
            </a:pPr>
            <a:r>
              <a:rPr lang="fr-FR" sz="2400" dirty="0">
                <a:solidFill>
                  <a:schemeClr val="tx1"/>
                </a:solidFill>
                <a:latin typeface="Arial" pitchFamily="34" charset="0"/>
                <a:cs typeface="Arial" pitchFamily="34" charset="0"/>
              </a:rPr>
              <a:t> ANS bilan de la campagne </a:t>
            </a:r>
          </a:p>
          <a:p>
            <a:pPr algn="l">
              <a:buFontTx/>
              <a:buChar char="-"/>
            </a:pPr>
            <a:endParaRPr lang="fr-FR" sz="2400" dirty="0">
              <a:solidFill>
                <a:schemeClr val="tx1"/>
              </a:solidFill>
              <a:latin typeface="Arial" pitchFamily="34" charset="0"/>
              <a:cs typeface="Arial" pitchFamily="34" charset="0"/>
            </a:endParaRPr>
          </a:p>
          <a:p>
            <a:pPr algn="l"/>
            <a:endParaRPr lang="fr-FR" b="1" dirty="0">
              <a:solidFill>
                <a:srgbClr val="FF0000"/>
              </a:solidFill>
            </a:endParaRPr>
          </a:p>
          <a:p>
            <a:pPr algn="l"/>
            <a:endParaRPr lang="fr-FR" sz="2400" dirty="0">
              <a:solidFill>
                <a:schemeClr val="tx1"/>
              </a:solidFill>
              <a:latin typeface="Arial" pitchFamily="34" charset="0"/>
              <a:cs typeface="Arial" pitchFamily="34" charset="0"/>
            </a:endParaRPr>
          </a:p>
          <a:p>
            <a:pPr algn="l"/>
            <a:endParaRPr lang="fr-FR" sz="2400" dirty="0">
              <a:solidFill>
                <a:schemeClr val="tx1"/>
              </a:solidFill>
              <a:latin typeface="Arial" pitchFamily="34" charset="0"/>
              <a:cs typeface="Arial" pitchFamily="34" charset="0"/>
            </a:endParaRPr>
          </a:p>
          <a:p>
            <a:pPr algn="l"/>
            <a:endParaRPr lang="fr-FR" sz="2400" dirty="0"/>
          </a:p>
          <a:p>
            <a:pPr algn="l"/>
            <a:endParaRPr lang="fr-FR" sz="2400" dirty="0">
              <a:solidFill>
                <a:schemeClr val="tx1"/>
              </a:solidFill>
              <a:latin typeface="Arial" pitchFamily="34" charset="0"/>
              <a:cs typeface="Arial" pitchFamily="34" charset="0"/>
            </a:endParaRPr>
          </a:p>
          <a:p>
            <a:pPr algn="l"/>
            <a:r>
              <a:rPr lang="fr-FR" sz="2400" dirty="0">
                <a:latin typeface="Arial" pitchFamily="34" charset="0"/>
                <a:cs typeface="Arial" pitchFamily="34" charset="0"/>
              </a:rPr>
              <a:t> </a:t>
            </a:r>
            <a:endParaRPr lang="fr-FR" sz="2800" b="1" dirty="0"/>
          </a:p>
          <a:p>
            <a:pPr algn="l"/>
            <a:endParaRPr lang="fr-FR" sz="2800" dirty="0">
              <a:solidFill>
                <a:schemeClr val="tx1"/>
              </a:solidFill>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r>
              <a:rPr lang="fr-FR" sz="3200" dirty="0">
                <a:solidFill>
                  <a:schemeClr val="tx1"/>
                </a:solidFill>
                <a:latin typeface="Arial" pitchFamily="34" charset="0"/>
                <a:cs typeface="Arial" pitchFamily="34" charset="0"/>
              </a:rPr>
              <a:t> </a:t>
            </a: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20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102800" y="8918160"/>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86317" y="189252"/>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903273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2974008" y="903273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054128" y="8954685"/>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206256" y="891816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438504" y="8887103"/>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094688" y="8870325"/>
            <a:ext cx="883275" cy="883275"/>
          </a:xfrm>
          <a:prstGeom prst="rect">
            <a:avLst/>
          </a:prstGeom>
          <a:ln w="12700">
            <a:miter lim="400000"/>
          </a:ln>
        </p:spPr>
      </p:pic>
      <p:sp>
        <p:nvSpPr>
          <p:cNvPr id="24" name="ZoneTexte 23"/>
          <p:cNvSpPr txBox="1"/>
          <p:nvPr/>
        </p:nvSpPr>
        <p:spPr>
          <a:xfrm>
            <a:off x="0" y="3796680"/>
            <a:ext cx="13004800" cy="4852021"/>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pPr algn="l"/>
            <a:endParaRPr lang="fr-FR" sz="2800" b="1" dirty="0">
              <a:solidFill>
                <a:schemeClr val="tx1"/>
              </a:solidFill>
            </a:endParaRPr>
          </a:p>
          <a:p>
            <a:pPr algn="l"/>
            <a:endParaRPr lang="fr-FR" sz="2800"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r>
              <a:rPr lang="fr-FR" b="1" dirty="0">
                <a:solidFill>
                  <a:srgbClr val="FF0000"/>
                </a:solidFill>
              </a:rPr>
              <a:t>Infos </a:t>
            </a:r>
            <a:r>
              <a:rPr lang="fr-FR" b="1" dirty="0" err="1">
                <a:solidFill>
                  <a:srgbClr val="FF0000"/>
                </a:solidFill>
              </a:rPr>
              <a:t>fftt</a:t>
            </a:r>
            <a:endParaRPr lang="fr-FR" b="1" dirty="0">
              <a:solidFill>
                <a:srgbClr val="FF0000"/>
              </a:solidFill>
            </a:endParaRPr>
          </a:p>
          <a:p>
            <a:pPr algn="l"/>
            <a:endParaRPr lang="fr-FR" sz="2400" dirty="0">
              <a:solidFill>
                <a:schemeClr val="tx1"/>
              </a:solidFill>
              <a:latin typeface="Arial" pitchFamily="34" charset="0"/>
              <a:cs typeface="Arial" pitchFamily="34" charset="0"/>
            </a:endParaRPr>
          </a:p>
          <a:p>
            <a:pPr algn="l"/>
            <a:endParaRPr lang="fr-FR" b="1" dirty="0">
              <a:solidFill>
                <a:srgbClr val="FF0000"/>
              </a:solidFill>
            </a:endParaRPr>
          </a:p>
          <a:p>
            <a:pPr algn="l"/>
            <a:r>
              <a:rPr lang="fr-FR" sz="2800" b="1" dirty="0">
                <a:solidFill>
                  <a:srgbClr val="FF0000"/>
                </a:solidFill>
              </a:rPr>
              <a:t>►</a:t>
            </a:r>
            <a:r>
              <a:rPr lang="fr-FR" sz="2400" dirty="0"/>
              <a:t>Plan de reprise  activités extérieur  </a:t>
            </a:r>
          </a:p>
          <a:p>
            <a:pPr algn="l" fontAlgn="t"/>
            <a:r>
              <a:rPr lang="fr-FR" sz="2400" dirty="0"/>
              <a:t>Suite à la demande de plusieurs collectivités territoriales, clubs et départements, la Fédération Française de Tennis de Table a réfléchi à la mise en place d’une stratégie de reprise de notre activité en plein air.</a:t>
            </a:r>
          </a:p>
          <a:p>
            <a:pPr algn="l" fontAlgn="t"/>
            <a:r>
              <a:rPr lang="fr-FR" sz="2400" dirty="0"/>
              <a:t>Bien consciente que le Ping en extérieur n'est pas son cœur d'activité, la Fédération a tenu à élaborer un document pour accompagner ses structures demandeuses d’un cadre de reprise progressive de l’activité. </a:t>
            </a:r>
          </a:p>
          <a:p>
            <a:pPr algn="l" fontAlgn="t"/>
            <a:r>
              <a:rPr lang="fr-FR" sz="2400" dirty="0"/>
              <a:t>Ce document vient en complément des recommandations ministérielles sur les gestes barrières et distanciations sociales et les règles sont applicables sous réserve des modalités de dé confinement préfectorales et locales.</a:t>
            </a:r>
          </a:p>
          <a:p>
            <a:pPr fontAlgn="t"/>
            <a:r>
              <a:rPr lang="fr-FR" sz="2400" dirty="0"/>
              <a:t>  </a:t>
            </a:r>
          </a:p>
          <a:p>
            <a:pPr algn="l"/>
            <a:endParaRPr lang="fr-FR" sz="2400" dirty="0"/>
          </a:p>
          <a:p>
            <a:pPr algn="l"/>
            <a:endParaRPr lang="fr-FR" sz="2400" b="1" dirty="0">
              <a:solidFill>
                <a:srgbClr val="FF0000"/>
              </a:solidFill>
            </a:endParaRPr>
          </a:p>
          <a:p>
            <a:pPr algn="l"/>
            <a:endParaRPr lang="fr-FR" sz="2400" dirty="0">
              <a:solidFill>
                <a:schemeClr val="tx1"/>
              </a:solidFill>
              <a:latin typeface="Arial" pitchFamily="34" charset="0"/>
              <a:cs typeface="Arial" pitchFamily="34" charset="0"/>
            </a:endParaRPr>
          </a:p>
          <a:p>
            <a:pPr algn="l"/>
            <a:endParaRPr lang="fr-FR" sz="2400" dirty="0">
              <a:solidFill>
                <a:schemeClr val="tx1"/>
              </a:solidFill>
              <a:latin typeface="Arial" pitchFamily="34" charset="0"/>
              <a:cs typeface="Arial" pitchFamily="34" charset="0"/>
            </a:endParaRPr>
          </a:p>
          <a:p>
            <a:pPr algn="l"/>
            <a:endParaRPr lang="fr-FR" sz="2400" dirty="0"/>
          </a:p>
          <a:p>
            <a:pPr algn="l"/>
            <a:endParaRPr lang="fr-FR" sz="2400" dirty="0">
              <a:solidFill>
                <a:schemeClr val="tx1"/>
              </a:solidFill>
              <a:latin typeface="Arial" pitchFamily="34" charset="0"/>
              <a:cs typeface="Arial" pitchFamily="34" charset="0"/>
            </a:endParaRPr>
          </a:p>
          <a:p>
            <a:pPr algn="l"/>
            <a:r>
              <a:rPr lang="fr-FR" sz="2400" dirty="0">
                <a:latin typeface="Arial" pitchFamily="34" charset="0"/>
                <a:cs typeface="Arial" pitchFamily="34" charset="0"/>
              </a:rPr>
              <a:t> </a:t>
            </a:r>
            <a:endParaRPr lang="fr-FR" sz="2800" b="1" dirty="0"/>
          </a:p>
          <a:p>
            <a:pPr algn="l"/>
            <a:endParaRPr lang="fr-FR" sz="2800" dirty="0">
              <a:solidFill>
                <a:schemeClr val="tx1"/>
              </a:solidFill>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r>
              <a:rPr lang="fr-FR" sz="3200" dirty="0">
                <a:solidFill>
                  <a:schemeClr val="tx1"/>
                </a:solidFill>
                <a:latin typeface="Arial" pitchFamily="34" charset="0"/>
                <a:cs typeface="Arial" pitchFamily="34" charset="0"/>
              </a:rPr>
              <a:t> </a:t>
            </a: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20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102800" y="8918160"/>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86317" y="189252"/>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903273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2974008" y="903273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054128" y="8954685"/>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206256" y="891816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438504" y="8887103"/>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094688" y="8870325"/>
            <a:ext cx="883275" cy="883275"/>
          </a:xfrm>
          <a:prstGeom prst="rect">
            <a:avLst/>
          </a:prstGeom>
          <a:ln w="12700">
            <a:miter lim="400000"/>
          </a:ln>
        </p:spPr>
      </p:pic>
      <p:sp>
        <p:nvSpPr>
          <p:cNvPr id="24" name="ZoneTexte 23"/>
          <p:cNvSpPr txBox="1"/>
          <p:nvPr/>
        </p:nvSpPr>
        <p:spPr>
          <a:xfrm>
            <a:off x="0" y="2716560"/>
            <a:ext cx="13004800" cy="5895519"/>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pPr algn="l"/>
            <a:endParaRPr lang="fr-FR" sz="2800" b="1" dirty="0">
              <a:solidFill>
                <a:schemeClr val="tx1"/>
              </a:solidFill>
            </a:endParaRPr>
          </a:p>
          <a:p>
            <a:pPr algn="l"/>
            <a:endParaRPr lang="fr-FR" sz="2800"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r>
              <a:rPr lang="fr-FR" b="1" dirty="0">
                <a:solidFill>
                  <a:srgbClr val="FF0000"/>
                </a:solidFill>
              </a:rPr>
              <a:t>Infos </a:t>
            </a:r>
            <a:r>
              <a:rPr lang="fr-FR" b="1" dirty="0" err="1">
                <a:solidFill>
                  <a:srgbClr val="FF0000"/>
                </a:solidFill>
              </a:rPr>
              <a:t>fftt</a:t>
            </a:r>
            <a:endParaRPr lang="fr-FR" b="1" dirty="0">
              <a:solidFill>
                <a:srgbClr val="FF0000"/>
              </a:solidFill>
            </a:endParaRPr>
          </a:p>
          <a:p>
            <a:pPr algn="l"/>
            <a:endParaRPr lang="fr-FR" sz="2400" dirty="0">
              <a:solidFill>
                <a:schemeClr val="tx1"/>
              </a:solidFill>
              <a:latin typeface="Arial" pitchFamily="34" charset="0"/>
              <a:cs typeface="Arial" pitchFamily="34" charset="0"/>
            </a:endParaRPr>
          </a:p>
          <a:p>
            <a:pPr algn="l"/>
            <a:endParaRPr lang="fr-FR" b="1" dirty="0">
              <a:solidFill>
                <a:srgbClr val="FF0000"/>
              </a:solidFill>
            </a:endParaRPr>
          </a:p>
          <a:p>
            <a:pPr fontAlgn="t"/>
            <a:r>
              <a:rPr lang="fr-FR" sz="2400" dirty="0"/>
              <a:t>  </a:t>
            </a:r>
          </a:p>
          <a:p>
            <a:pPr algn="l"/>
            <a:endParaRPr lang="fr-FR" sz="2400" dirty="0"/>
          </a:p>
          <a:p>
            <a:pPr algn="l"/>
            <a:r>
              <a:rPr lang="fr-FR" sz="2400" b="1" dirty="0">
                <a:solidFill>
                  <a:srgbClr val="FF0000"/>
                </a:solidFill>
              </a:rPr>
              <a:t>►</a:t>
            </a:r>
            <a:r>
              <a:rPr lang="fr-FR" sz="2400" dirty="0">
                <a:latin typeface="Arial" pitchFamily="34" charset="0"/>
                <a:cs typeface="Arial" pitchFamily="34" charset="0"/>
              </a:rPr>
              <a:t>Soutiens ton club </a:t>
            </a:r>
          </a:p>
          <a:p>
            <a:pPr algn="l"/>
            <a:r>
              <a:rPr lang="fr-FR" sz="2400" dirty="0">
                <a:latin typeface="Arial" pitchFamily="34" charset="0"/>
                <a:cs typeface="Arial" pitchFamily="34" charset="0"/>
              </a:rPr>
              <a:t>Pour faire face à la situation inédite que traversent les clubs sportifs français, l’ensemble des acteurs du Sport se mobilisent et lancent, avec la Fondation du Sport Français, la plateforme #Soutiens ton club, dont nous sommes fiers d’être le relais.</a:t>
            </a:r>
            <a:br>
              <a:rPr lang="fr-FR" sz="2400" dirty="0">
                <a:latin typeface="Arial" pitchFamily="34" charset="0"/>
                <a:cs typeface="Arial" pitchFamily="34" charset="0"/>
              </a:rPr>
            </a:br>
            <a:br>
              <a:rPr lang="fr-FR" sz="2400" dirty="0">
                <a:latin typeface="Arial" pitchFamily="34" charset="0"/>
                <a:cs typeface="Arial" pitchFamily="34" charset="0"/>
              </a:rPr>
            </a:br>
            <a:r>
              <a:rPr lang="fr-FR" sz="2400" dirty="0">
                <a:latin typeface="Arial" pitchFamily="34" charset="0"/>
                <a:cs typeface="Arial" pitchFamily="34" charset="0"/>
              </a:rPr>
              <a:t>Elle ouvre aux donateurs des clubs sportifs créant une cagnotte sur </a:t>
            </a:r>
            <a:r>
              <a:rPr lang="fr-FR" sz="2400" u="sng" dirty="0">
                <a:latin typeface="Arial" pitchFamily="34" charset="0"/>
                <a:cs typeface="Arial" pitchFamily="34" charset="0"/>
                <a:hlinkClick r:id="rId15"/>
              </a:rPr>
              <a:t>www.soutienstonclub.fr</a:t>
            </a:r>
            <a:r>
              <a:rPr lang="fr-FR" sz="2400" dirty="0">
                <a:latin typeface="Arial" pitchFamily="34" charset="0"/>
                <a:cs typeface="Arial" pitchFamily="34" charset="0"/>
              </a:rPr>
              <a:t>, les droits aux déductions fiscales, pour les particuliers et les entreprises selon les dispositions prévues par les articles 200 (IRPP), 238 bis (mécénat des entreprises) et 978 (IFI) du Code Général des Impôts, dans un cadre totalement sécurisé.</a:t>
            </a:r>
            <a:br>
              <a:rPr lang="fr-FR" sz="2400" dirty="0">
                <a:latin typeface="Arial" pitchFamily="34" charset="0"/>
                <a:cs typeface="Arial" pitchFamily="34" charset="0"/>
              </a:rPr>
            </a:br>
            <a:r>
              <a:rPr lang="fr-FR" sz="2400" dirty="0">
                <a:latin typeface="Arial" pitchFamily="34" charset="0"/>
                <a:cs typeface="Arial" pitchFamily="34" charset="0"/>
              </a:rPr>
              <a:t>L’accès à la plateforme est simple. Il vous suffit de créer une cagnotte sur la plateforme et de lancer ensuite votre appel aux dons auprès de vos adhérents et soutiens.</a:t>
            </a:r>
            <a:endParaRPr lang="fr-FR" sz="2400" dirty="0">
              <a:solidFill>
                <a:schemeClr val="tx1"/>
              </a:solidFill>
              <a:latin typeface="Arial" pitchFamily="34" charset="0"/>
              <a:cs typeface="Arial" pitchFamily="34" charset="0"/>
            </a:endParaRPr>
          </a:p>
          <a:p>
            <a:pPr algn="l"/>
            <a:endParaRPr lang="fr-FR" sz="2400" b="1" dirty="0">
              <a:solidFill>
                <a:srgbClr val="FF0000"/>
              </a:solidFill>
            </a:endParaRPr>
          </a:p>
          <a:p>
            <a:pPr algn="l"/>
            <a:endParaRPr lang="fr-FR" sz="2400" dirty="0">
              <a:solidFill>
                <a:schemeClr val="tx1"/>
              </a:solidFill>
              <a:latin typeface="Arial" pitchFamily="34" charset="0"/>
              <a:cs typeface="Arial" pitchFamily="34" charset="0"/>
            </a:endParaRPr>
          </a:p>
          <a:p>
            <a:pPr algn="l"/>
            <a:endParaRPr lang="fr-FR" sz="2400" dirty="0">
              <a:solidFill>
                <a:schemeClr val="tx1"/>
              </a:solidFill>
              <a:latin typeface="Arial" pitchFamily="34" charset="0"/>
              <a:cs typeface="Arial" pitchFamily="34" charset="0"/>
            </a:endParaRPr>
          </a:p>
          <a:p>
            <a:pPr algn="l"/>
            <a:endParaRPr lang="fr-FR" sz="2400" dirty="0"/>
          </a:p>
          <a:p>
            <a:pPr algn="l"/>
            <a:endParaRPr lang="fr-FR" sz="2400" dirty="0">
              <a:solidFill>
                <a:schemeClr val="tx1"/>
              </a:solidFill>
              <a:latin typeface="Arial" pitchFamily="34" charset="0"/>
              <a:cs typeface="Arial" pitchFamily="34" charset="0"/>
            </a:endParaRPr>
          </a:p>
          <a:p>
            <a:pPr algn="l"/>
            <a:r>
              <a:rPr lang="fr-FR" sz="2400" dirty="0">
                <a:latin typeface="Arial" pitchFamily="34" charset="0"/>
                <a:cs typeface="Arial" pitchFamily="34" charset="0"/>
              </a:rPr>
              <a:t> </a:t>
            </a:r>
            <a:endParaRPr lang="fr-FR" sz="2800" b="1" dirty="0"/>
          </a:p>
          <a:p>
            <a:pPr algn="l"/>
            <a:endParaRPr lang="fr-FR" sz="2800" dirty="0">
              <a:solidFill>
                <a:schemeClr val="tx1"/>
              </a:solidFill>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r>
              <a:rPr lang="fr-FR" sz="3200" dirty="0">
                <a:solidFill>
                  <a:schemeClr val="tx1"/>
                </a:solidFill>
                <a:latin typeface="Arial" pitchFamily="34" charset="0"/>
                <a:cs typeface="Arial" pitchFamily="34" charset="0"/>
              </a:rPr>
              <a:t> </a:t>
            </a: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20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solidFill>
          <a:schemeClr val="bg2">
            <a:lumMod val="60000"/>
            <a:lumOff val="40000"/>
          </a:schemeClr>
        </a:solidFill>
        <a:ln w="12700" cap="flat">
          <a:noFill/>
          <a:miter lim="400000"/>
        </a:ln>
        <a:effectLst/>
        <a:sp3d/>
      </a:spPr>
      <a:bodyPr rot="0" spcFirstLastPara="1" vertOverflow="overflow" horzOverflow="overflow" vert="horz" wrap="square" lIns="50800" tIns="50800" rIns="50800" bIns="50800" numCol="1" spcCol="38100" rtlCol="0" anchor="ctr">
        <a:normAutofit/>
      </a:bodyPr>
      <a:lstStyle>
        <a:defPPr>
          <a:defRPr sz="4000" b="1" dirty="0" smtClean="0">
            <a:solidFill>
              <a:srgbClr val="FF0000"/>
            </a:solidFill>
            <a:effectLst>
              <a:outerShdw blurRad="38100" dist="38100" dir="2700000" algn="tl">
                <a:srgbClr val="000000">
                  <a:alpha val="43137"/>
                </a:srgbClr>
              </a:outerShdw>
            </a:effectLst>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2506</TotalTime>
  <Words>956</Words>
  <Application>Microsoft Office PowerPoint</Application>
  <PresentationFormat>Personnalisé</PresentationFormat>
  <Paragraphs>226</Paragraphs>
  <Slides>11</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Arial Black</vt:lpstr>
      <vt:lpstr>Helvetica</vt:lpstr>
      <vt:lpstr>Helvetica Neue</vt:lpstr>
      <vt:lpstr>Helvetica Neue Light</vt:lpstr>
      <vt:lpstr>Helvetica Neue Medium</vt:lpstr>
      <vt:lpstr>ModernPortfolio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dc:creator>
  <cp:lastModifiedBy>Olivier MODAT</cp:lastModifiedBy>
  <cp:revision>86</cp:revision>
  <dcterms:modified xsi:type="dcterms:W3CDTF">2020-05-26T10:57:12Z</dcterms:modified>
</cp:coreProperties>
</file>